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Default Extension="doc" ContentType="application/msword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xls" ContentType="application/vnd.ms-exce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66"/>
  </p:notesMasterIdLst>
  <p:handoutMasterIdLst>
    <p:handoutMasterId r:id="rId67"/>
  </p:handoutMasterIdLst>
  <p:sldIdLst>
    <p:sldId id="554" r:id="rId2"/>
    <p:sldId id="655" r:id="rId3"/>
    <p:sldId id="656" r:id="rId4"/>
    <p:sldId id="657" r:id="rId5"/>
    <p:sldId id="658" r:id="rId6"/>
    <p:sldId id="659" r:id="rId7"/>
    <p:sldId id="66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2" r:id="rId20"/>
    <p:sldId id="673" r:id="rId21"/>
    <p:sldId id="674" r:id="rId22"/>
    <p:sldId id="675" r:id="rId23"/>
    <p:sldId id="676" r:id="rId24"/>
    <p:sldId id="677" r:id="rId25"/>
    <p:sldId id="678" r:id="rId26"/>
    <p:sldId id="679" r:id="rId27"/>
    <p:sldId id="680" r:id="rId28"/>
    <p:sldId id="681" r:id="rId29"/>
    <p:sldId id="682" r:id="rId30"/>
    <p:sldId id="683" r:id="rId31"/>
    <p:sldId id="684" r:id="rId32"/>
    <p:sldId id="685" r:id="rId33"/>
    <p:sldId id="686" r:id="rId34"/>
    <p:sldId id="687" r:id="rId35"/>
    <p:sldId id="688" r:id="rId36"/>
    <p:sldId id="689" r:id="rId37"/>
    <p:sldId id="690" r:id="rId38"/>
    <p:sldId id="691" r:id="rId39"/>
    <p:sldId id="692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0" r:id="rId58"/>
    <p:sldId id="711" r:id="rId59"/>
    <p:sldId id="712" r:id="rId60"/>
    <p:sldId id="713" r:id="rId61"/>
    <p:sldId id="714" r:id="rId62"/>
    <p:sldId id="715" r:id="rId63"/>
    <p:sldId id="716" r:id="rId64"/>
    <p:sldId id="717" r:id="rId6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8" autoAdjust="0"/>
    <p:restoredTop sz="86055" autoAdjust="0"/>
  </p:normalViewPr>
  <p:slideViewPr>
    <p:cSldViewPr>
      <p:cViewPr>
        <p:scale>
          <a:sx n="75" d="100"/>
          <a:sy n="75" d="100"/>
        </p:scale>
        <p:origin x="-1704" y="-12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9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0" rIns="91420" bIns="45710" numCol="1" anchor="t" anchorCtr="0" compatLnSpc="1">
            <a:prstTxWarp prst="textNoShape">
              <a:avLst/>
            </a:prstTxWarp>
          </a:bodyPr>
          <a:lstStyle>
            <a:lvl1pPr defTabSz="913859">
              <a:defRPr sz="12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609" y="0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0" rIns="91420" bIns="45710" numCol="1" anchor="t" anchorCtr="0" compatLnSpc="1">
            <a:prstTxWarp prst="textNoShape">
              <a:avLst/>
            </a:prstTxWarp>
          </a:bodyPr>
          <a:lstStyle>
            <a:lvl1pPr algn="r" defTabSz="913859">
              <a:defRPr sz="12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1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2309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0" rIns="91420" bIns="45710" numCol="1" anchor="b" anchorCtr="0" compatLnSpc="1">
            <a:prstTxWarp prst="textNoShape">
              <a:avLst/>
            </a:prstTxWarp>
          </a:bodyPr>
          <a:lstStyle>
            <a:lvl1pPr defTabSz="913859">
              <a:defRPr sz="12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1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609" y="9722309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0" rIns="91420" bIns="45710" numCol="1" anchor="b" anchorCtr="0" compatLnSpc="1">
            <a:prstTxWarp prst="textNoShape">
              <a:avLst/>
            </a:prstTxWarp>
          </a:bodyPr>
          <a:lstStyle>
            <a:lvl1pPr algn="r" defTabSz="913859">
              <a:defRPr sz="120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fld id="{3BC18E7E-9CB1-4FCC-9ECD-F205A33D10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4854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3" rIns="99026" bIns="49513" numCol="1" anchor="t" anchorCtr="0" compatLnSpc="1">
            <a:prstTxWarp prst="textNoShape">
              <a:avLst/>
            </a:prstTxWarp>
          </a:bodyPr>
          <a:lstStyle>
            <a:lvl1pPr defTabSz="989602">
              <a:defRPr sz="13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609" y="0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3" rIns="99026" bIns="49513" numCol="1" anchor="t" anchorCtr="0" compatLnSpc="1">
            <a:prstTxWarp prst="textNoShape">
              <a:avLst/>
            </a:prstTxWarp>
          </a:bodyPr>
          <a:lstStyle>
            <a:lvl1pPr algn="r" defTabSz="989602">
              <a:defRPr sz="13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5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3338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0" y="4861155"/>
            <a:ext cx="5680105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3" rIns="99026" bIns="495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2309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3" rIns="99026" bIns="49513" numCol="1" anchor="b" anchorCtr="0" compatLnSpc="1">
            <a:prstTxWarp prst="textNoShape">
              <a:avLst/>
            </a:prstTxWarp>
          </a:bodyPr>
          <a:lstStyle>
            <a:lvl1pPr defTabSz="989602">
              <a:defRPr sz="1300" dirty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609" y="9722309"/>
            <a:ext cx="3076031" cy="5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3" rIns="99026" bIns="49513" numCol="1" anchor="b" anchorCtr="0" compatLnSpc="1">
            <a:prstTxWarp prst="textNoShape">
              <a:avLst/>
            </a:prstTxWarp>
          </a:bodyPr>
          <a:lstStyle>
            <a:lvl1pPr algn="r" defTabSz="989602">
              <a:defRPr sz="1300" smtClean="0">
                <a:latin typeface="Corbel" pitchFamily="34" charset="0"/>
                <a:cs typeface="Arial" charset="0"/>
              </a:defRPr>
            </a:lvl1pPr>
          </a:lstStyle>
          <a:p>
            <a:pPr>
              <a:defRPr/>
            </a:pPr>
            <a:fld id="{4B352683-7D8E-429F-BBFE-CED839C03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9540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352683-7D8E-429F-BBFE-CED839C03F7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6FF036-E827-4C3A-A5F7-E7B90FF6FF53}" type="slidenum">
              <a:rPr lang="en-US">
                <a:cs typeface="Arial" pitchFamily="34" charset="0"/>
              </a:rPr>
              <a:pPr/>
              <a:t>11</a:t>
            </a:fld>
            <a:endParaRPr lang="en-US">
              <a:cs typeface="Arial" pitchFamily="34" charset="0"/>
            </a:endParaRPr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3F74E3-D2BD-4330-8B63-27F3A8447FF7}" type="slidenum">
              <a:rPr lang="en-US">
                <a:cs typeface="Arial" pitchFamily="34" charset="0"/>
              </a:rPr>
              <a:pPr/>
              <a:t>12</a:t>
            </a:fld>
            <a:endParaRPr lang="en-US">
              <a:cs typeface="Arial" pitchFamily="34" charset="0"/>
            </a:endParaRPr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D36E-500F-4FFE-9201-92FEEFB59AAA}" type="slidenum">
              <a:rPr lang="en-US">
                <a:cs typeface="Arial" pitchFamily="34" charset="0"/>
              </a:rPr>
              <a:pPr/>
              <a:t>13</a:t>
            </a:fld>
            <a:endParaRPr lang="en-US">
              <a:cs typeface="Arial" pitchFamily="34" charset="0"/>
            </a:endParaRPr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2F1AF-E61B-41EC-ACFB-A5EFFA495A71}" type="slidenum">
              <a:rPr lang="en-US">
                <a:cs typeface="Arial" pitchFamily="34" charset="0"/>
              </a:rPr>
              <a:pPr/>
              <a:t>14</a:t>
            </a:fld>
            <a:endParaRPr lang="en-US">
              <a:cs typeface="Arial" pitchFamily="34" charset="0"/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C89C-3923-45DE-8653-642987A2BA73}" type="slidenum">
              <a:rPr lang="en-US">
                <a:cs typeface="Arial" pitchFamily="34" charset="0"/>
              </a:rPr>
              <a:pPr/>
              <a:t>15</a:t>
            </a:fld>
            <a:endParaRPr lang="en-US">
              <a:cs typeface="Arial" pitchFamily="34" charset="0"/>
            </a:endParaRPr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C2E75-3798-433A-98F7-1889F0ED8F73}" type="slidenum">
              <a:rPr lang="en-US">
                <a:cs typeface="Arial" pitchFamily="34" charset="0"/>
              </a:rPr>
              <a:pPr/>
              <a:t>16</a:t>
            </a:fld>
            <a:endParaRPr lang="en-US">
              <a:cs typeface="Arial" pitchFamily="34" charset="0"/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84225"/>
            <a:ext cx="4737100" cy="3554413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56A65-52EC-4D22-B1F7-331ACA8F7F73}" type="slidenum">
              <a:rPr lang="en-US">
                <a:cs typeface="Arial" pitchFamily="34" charset="0"/>
              </a:rPr>
              <a:pPr/>
              <a:t>17</a:t>
            </a:fld>
            <a:endParaRPr lang="en-US">
              <a:cs typeface="Arial" pitchFamily="34" charset="0"/>
            </a:endParaRPr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Sustav s valnim multipleksiranjem sastoji se od  laserskih predajnika koji emitiraju optički signal na odabranim valnim duljinama. Multiplekserom se optički signali različitih valnih duljina spregnu u zajedničku nit.</a:t>
            </a:r>
          </a:p>
          <a:p>
            <a:pPr eaLnBrk="1" hangingPunct="1"/>
            <a:r>
              <a:rPr lang="en-US" smtClean="0">
                <a:cs typeface="Arial" pitchFamily="34" charset="0"/>
              </a:rPr>
              <a:t>Nakon prijenosa valni se kanali trebaju demultipleksirati. Na slici je prikazan klasičan način demultipleksiranja koji se sastoji od postupka rasprezanja signala, kojim se optički WDM signal raspreže na </a:t>
            </a:r>
            <a:r>
              <a:rPr lang="en-US" i="1" smtClean="0">
                <a:cs typeface="Arial" pitchFamily="34" charset="0"/>
              </a:rPr>
              <a:t>n</a:t>
            </a:r>
            <a:r>
              <a:rPr lang="en-US" smtClean="0">
                <a:cs typeface="Arial" pitchFamily="34" charset="0"/>
              </a:rPr>
              <a:t> dijelova. Svaki od dijelova sadrži sve valne kanale ali najmanje </a:t>
            </a:r>
            <a:r>
              <a:rPr lang="en-US" i="1" smtClean="0">
                <a:cs typeface="Arial" pitchFamily="34" charset="0"/>
              </a:rPr>
              <a:t>n</a:t>
            </a:r>
            <a:r>
              <a:rPr lang="en-US" smtClean="0">
                <a:cs typeface="Arial" pitchFamily="34" charset="0"/>
              </a:rPr>
              <a:t> puta manje snage. Konačno demultipleksiranje obavlja se pomoću optičkih filtera podešenih na pojedine valne duljine u multipleksiranom signalu. Svaki se valni kanal posebno pretvara u električni signal.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A7F9C9-93D9-4605-8058-B4A572E9D1B5}" type="slidenum">
              <a:rPr lang="en-US">
                <a:cs typeface="Arial" pitchFamily="34" charset="0"/>
              </a:rPr>
              <a:pPr/>
              <a:t>18</a:t>
            </a:fld>
            <a:endParaRPr lang="en-US">
              <a:cs typeface="Arial" pitchFamily="34" charset="0"/>
            </a:endParaRPr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U sustavu prijenosa s WDM-om posebnu ulogu igraju širokopojasna pojačala tipa EDFA kao pojačala snage, linijska i pretpojačala.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8558DE-914F-47F6-9F67-A822B0C711E8}" type="slidenum">
              <a:rPr lang="en-US">
                <a:cs typeface="Arial" pitchFamily="34" charset="0"/>
              </a:rPr>
              <a:pPr/>
              <a:t>19</a:t>
            </a:fld>
            <a:endParaRPr lang="en-US">
              <a:cs typeface="Arial" pitchFamily="34" charset="0"/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 smtClean="0">
                <a:cs typeface="Arial" pitchFamily="34" charset="0"/>
              </a:rPr>
              <a:t>Nakon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optičke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detekcije</a:t>
            </a:r>
            <a:r>
              <a:rPr lang="en-US" dirty="0" smtClean="0">
                <a:cs typeface="Arial" pitchFamily="34" charset="0"/>
              </a:rPr>
              <a:t> u </a:t>
            </a:r>
            <a:r>
              <a:rPr lang="en-US" dirty="0" err="1" smtClean="0">
                <a:cs typeface="Arial" pitchFamily="34" charset="0"/>
              </a:rPr>
              <a:t>optičom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prijemniku</a:t>
            </a:r>
            <a:r>
              <a:rPr lang="en-US" dirty="0" smtClean="0">
                <a:cs typeface="Arial" pitchFamily="34" charset="0"/>
              </a:rPr>
              <a:t> signal se </a:t>
            </a:r>
            <a:r>
              <a:rPr lang="en-US" dirty="0" err="1" smtClean="0">
                <a:cs typeface="Arial" pitchFamily="34" charset="0"/>
              </a:rPr>
              <a:t>propušta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kroz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električki</a:t>
            </a:r>
            <a:r>
              <a:rPr lang="en-US" dirty="0" smtClean="0">
                <a:cs typeface="Arial" pitchFamily="34" charset="0"/>
              </a:rPr>
              <a:t> filter </a:t>
            </a:r>
            <a:r>
              <a:rPr lang="en-US" dirty="0" err="1" smtClean="0">
                <a:cs typeface="Arial" pitchFamily="34" charset="0"/>
              </a:rPr>
              <a:t>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sklop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odluke</a:t>
            </a:r>
            <a:r>
              <a:rPr lang="en-US" dirty="0" smtClean="0">
                <a:cs typeface="Arial" pitchFamily="34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EFB8B6-35AD-46D6-89E8-EB0157DC90AC}" type="slidenum">
              <a:rPr lang="en-US">
                <a:cs typeface="Arial" pitchFamily="34" charset="0"/>
              </a:rPr>
              <a:pPr/>
              <a:t>20</a:t>
            </a:fld>
            <a:endParaRPr lang="en-US">
              <a:cs typeface="Arial" pitchFamily="34" charset="0"/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 smtClean="0">
                <a:cs typeface="Arial" pitchFamily="34" charset="0"/>
              </a:rPr>
              <a:t>Sustav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prijenosa</a:t>
            </a:r>
            <a:r>
              <a:rPr lang="en-US" dirty="0" smtClean="0">
                <a:cs typeface="Arial" pitchFamily="34" charset="0"/>
              </a:rPr>
              <a:t> s </a:t>
            </a:r>
            <a:r>
              <a:rPr lang="en-US" dirty="0" err="1" smtClean="0">
                <a:cs typeface="Arial" pitchFamily="34" charset="0"/>
              </a:rPr>
              <a:t>optičkim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vremenskim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multipleksiranjem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sastoji</a:t>
            </a:r>
            <a:r>
              <a:rPr lang="en-US" dirty="0" smtClean="0">
                <a:cs typeface="Arial" pitchFamily="34" charset="0"/>
              </a:rPr>
              <a:t> se </a:t>
            </a:r>
            <a:r>
              <a:rPr lang="en-US" dirty="0" err="1" smtClean="0">
                <a:cs typeface="Arial" pitchFamily="34" charset="0"/>
              </a:rPr>
              <a:t>od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sljedećih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komponenata</a:t>
            </a:r>
            <a:r>
              <a:rPr lang="en-US" dirty="0" smtClean="0">
                <a:cs typeface="Arial" pitchFamily="34" charset="0"/>
              </a:rPr>
              <a:t>: 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b="1" dirty="0" smtClean="0">
                <a:cs typeface="Arial" pitchFamily="34" charset="0"/>
              </a:rPr>
              <a:t>OTDM </a:t>
            </a:r>
            <a:r>
              <a:rPr lang="en-US" b="1" dirty="0" err="1" smtClean="0">
                <a:cs typeface="Arial" pitchFamily="34" charset="0"/>
              </a:rPr>
              <a:t>predajnika</a:t>
            </a:r>
            <a:r>
              <a:rPr lang="en-US" dirty="0" smtClean="0">
                <a:cs typeface="Arial" pitchFamily="34" charset="0"/>
              </a:rPr>
              <a:t> s 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laserskm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izvorom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takta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perioda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T </a:t>
            </a:r>
            <a:r>
              <a:rPr lang="en-US" dirty="0" err="1" smtClean="0">
                <a:cs typeface="Arial" pitchFamily="34" charset="0"/>
              </a:rPr>
              <a:t>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širine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impulsa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manje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od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T</a:t>
            </a:r>
            <a:r>
              <a:rPr lang="en-US" dirty="0" smtClean="0">
                <a:cs typeface="Arial" pitchFamily="34" charset="0"/>
              </a:rPr>
              <a:t>/</a:t>
            </a:r>
            <a:r>
              <a:rPr lang="en-US" i="1" dirty="0" smtClean="0">
                <a:cs typeface="Arial" pitchFamily="34" charset="0"/>
              </a:rPr>
              <a:t>n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gdje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je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n</a:t>
            </a:r>
            <a:r>
              <a:rPr lang="en-US" dirty="0" smtClean="0">
                <a:cs typeface="Arial" pitchFamily="34" charset="0"/>
              </a:rPr>
              <a:t> multipleksni </a:t>
            </a:r>
            <a:r>
              <a:rPr lang="en-US" dirty="0" err="1" smtClean="0">
                <a:cs typeface="Arial" pitchFamily="34" charset="0"/>
              </a:rPr>
              <a:t>faktor</a:t>
            </a:r>
            <a:r>
              <a:rPr lang="en-US" dirty="0" smtClean="0">
                <a:cs typeface="Arial" pitchFamily="34" charset="0"/>
              </a:rPr>
              <a:t>,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vanjskm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modulatorima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koji</a:t>
            </a:r>
            <a:r>
              <a:rPr lang="en-US" dirty="0" smtClean="0">
                <a:cs typeface="Arial" pitchFamily="34" charset="0"/>
              </a:rPr>
              <a:t> u </a:t>
            </a:r>
            <a:r>
              <a:rPr lang="en-US" dirty="0" err="1" smtClean="0">
                <a:cs typeface="Arial" pitchFamily="34" charset="0"/>
              </a:rPr>
              <a:t>ritmu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ulaznog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električkog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signala</a:t>
            </a:r>
            <a:r>
              <a:rPr lang="en-US" dirty="0" smtClean="0">
                <a:cs typeface="Arial" pitchFamily="34" charset="0"/>
              </a:rPr>
              <a:t> (STM-N) </a:t>
            </a:r>
            <a:r>
              <a:rPr lang="en-US" dirty="0" err="1" smtClean="0">
                <a:cs typeface="Arial" pitchFamily="34" charset="0"/>
              </a:rPr>
              <a:t>moduliraju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takt</a:t>
            </a:r>
            <a:r>
              <a:rPr lang="en-US" dirty="0" smtClean="0">
                <a:cs typeface="Arial" pitchFamily="34" charset="0"/>
              </a:rPr>
              <a:t>,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elementima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za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kašnjenje</a:t>
            </a:r>
            <a:r>
              <a:rPr lang="en-US" dirty="0" smtClean="0">
                <a:cs typeface="Arial" pitchFamily="34" charset="0"/>
              </a:rPr>
              <a:t> (</a:t>
            </a:r>
            <a:r>
              <a:rPr lang="en-US" dirty="0" err="1" smtClean="0">
                <a:cs typeface="Arial" pitchFamily="34" charset="0"/>
              </a:rPr>
              <a:t>kašnjenje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definirano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duljinom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optičke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niti</a:t>
            </a:r>
            <a:r>
              <a:rPr lang="en-US" dirty="0" smtClean="0">
                <a:cs typeface="Arial" pitchFamily="34" charset="0"/>
              </a:rPr>
              <a:t>) </a:t>
            </a:r>
            <a:r>
              <a:rPr lang="en-US" dirty="0" err="1" smtClean="0">
                <a:cs typeface="Arial" pitchFamily="34" charset="0"/>
              </a:rPr>
              <a:t>koji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različite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ulaze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vremenski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multipleksiraju</a:t>
            </a:r>
            <a:r>
              <a:rPr lang="en-US" dirty="0" smtClean="0">
                <a:cs typeface="Arial" pitchFamily="34" charset="0"/>
              </a:rPr>
              <a:t> u </a:t>
            </a:r>
            <a:r>
              <a:rPr lang="en-US" dirty="0" err="1" smtClean="0">
                <a:cs typeface="Arial" pitchFamily="34" charset="0"/>
              </a:rPr>
              <a:t>jedan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niz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te</a:t>
            </a:r>
            <a:r>
              <a:rPr lang="en-US" dirty="0" smtClean="0">
                <a:cs typeface="Arial" pitchFamily="34" charset="0"/>
              </a:rPr>
              <a:t> </a:t>
            </a:r>
            <a:endParaRPr lang="hr-HR" dirty="0" smtClean="0"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endParaRPr lang="en-US" dirty="0" smtClean="0"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b="1" dirty="0" smtClean="0">
                <a:cs typeface="Arial" pitchFamily="34" charset="0"/>
              </a:rPr>
              <a:t>OTDM </a:t>
            </a:r>
            <a:r>
              <a:rPr lang="en-US" b="1" dirty="0" err="1" smtClean="0">
                <a:cs typeface="Arial" pitchFamily="34" charset="0"/>
              </a:rPr>
              <a:t>prijemnika</a:t>
            </a:r>
            <a:r>
              <a:rPr lang="en-US" dirty="0" smtClean="0">
                <a:cs typeface="Arial" pitchFamily="34" charset="0"/>
              </a:rPr>
              <a:t> s 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ekstraktorom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takta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i</a:t>
            </a:r>
            <a:r>
              <a:rPr lang="en-US" dirty="0" smtClean="0">
                <a:cs typeface="Arial" pitchFamily="34" charset="0"/>
              </a:rPr>
              <a:t>  </a:t>
            </a:r>
          </a:p>
          <a:p>
            <a:pPr eaLnBrk="1" hangingPunct="1">
              <a:buFontTx/>
              <a:buChar char="•"/>
            </a:pPr>
            <a:r>
              <a:rPr lang="hr-HR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vremenskim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demultiplekserom</a:t>
            </a:r>
            <a:r>
              <a:rPr lang="en-US" dirty="0" smtClean="0">
                <a:cs typeface="Arial" pitchFamily="34" charset="0"/>
              </a:rPr>
              <a:t> (npr. </a:t>
            </a:r>
            <a:r>
              <a:rPr lang="en-US" dirty="0" err="1" smtClean="0">
                <a:cs typeface="Arial" pitchFamily="34" charset="0"/>
              </a:rPr>
              <a:t>nelinearno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optičko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zr</a:t>
            </a:r>
            <a:r>
              <a:rPr lang="hr-HR" dirty="0" smtClean="0">
                <a:cs typeface="Arial" pitchFamily="34" charset="0"/>
              </a:rPr>
              <a:t>ca</a:t>
            </a:r>
            <a:r>
              <a:rPr lang="en-US" dirty="0" smtClean="0">
                <a:cs typeface="Arial" pitchFamily="34" charset="0"/>
              </a:rPr>
              <a:t>lo u </a:t>
            </a:r>
            <a:r>
              <a:rPr lang="en-US" dirty="0" err="1" smtClean="0">
                <a:cs typeface="Arial" pitchFamily="34" charset="0"/>
              </a:rPr>
              <a:t>petlji</a:t>
            </a:r>
            <a:r>
              <a:rPr lang="en-US" dirty="0" smtClean="0">
                <a:cs typeface="Arial" pitchFamily="34" charset="0"/>
              </a:rPr>
              <a:t> (NOLM) </a:t>
            </a:r>
            <a:r>
              <a:rPr lang="en-US" i="1" dirty="0" smtClean="0">
                <a:cs typeface="Arial" pitchFamily="34" charset="0"/>
              </a:rPr>
              <a:t>non-linear optical loop mirror</a:t>
            </a:r>
            <a:r>
              <a:rPr lang="en-US" dirty="0" smtClean="0">
                <a:cs typeface="Arial" pitchFamily="34" charset="0"/>
              </a:rPr>
              <a:t>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55B834-4E56-463D-8C8F-3678E4DFFB0C}" type="slidenum">
              <a:rPr lang="en-US">
                <a:cs typeface="Arial" pitchFamily="34" charset="0"/>
              </a:rPr>
              <a:pPr/>
              <a:t>2</a:t>
            </a:fld>
            <a:endParaRPr lang="en-US">
              <a:cs typeface="Arial" pitchFamily="34" charset="0"/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AC66FF-F3C0-422F-8617-0758BC550094}" type="slidenum">
              <a:rPr lang="en-US">
                <a:cs typeface="Arial" pitchFamily="34" charset="0"/>
              </a:rPr>
              <a:pPr/>
              <a:t>21</a:t>
            </a:fld>
            <a:endParaRPr lang="en-US">
              <a:cs typeface="Arial" pitchFamily="34" charset="0"/>
            </a:endParaRPr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BF3AA-87E8-417B-89AE-FB970C6DE8B8}" type="slidenum">
              <a:rPr lang="en-US">
                <a:cs typeface="Arial" pitchFamily="34" charset="0"/>
              </a:rPr>
              <a:pPr/>
              <a:t>22</a:t>
            </a:fld>
            <a:endParaRPr lang="en-US">
              <a:cs typeface="Arial" pitchFamily="34" charset="0"/>
            </a:endParaRPr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3017A-4208-4D25-A020-168705F012BD}" type="slidenum">
              <a:rPr lang="en-US">
                <a:cs typeface="Arial" pitchFamily="34" charset="0"/>
              </a:rPr>
              <a:pPr/>
              <a:t>26</a:t>
            </a:fld>
            <a:endParaRPr lang="en-US">
              <a:cs typeface="Arial" pitchFamily="34" charset="0"/>
            </a:endParaRPr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A563F2-DD4E-4C57-B8A8-0685CF1725FC}" type="slidenum">
              <a:rPr lang="en-US">
                <a:cs typeface="Arial" pitchFamily="34" charset="0"/>
              </a:rPr>
              <a:pPr/>
              <a:t>29</a:t>
            </a:fld>
            <a:endParaRPr lang="en-US">
              <a:cs typeface="Arial" pitchFamily="34" charset="0"/>
            </a:endParaRPr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1BCCF-A7FC-4599-9E13-7B23042C9B16}" type="slidenum">
              <a:rPr lang="en-US">
                <a:cs typeface="Arial" pitchFamily="34" charset="0"/>
              </a:rPr>
              <a:pPr/>
              <a:t>32</a:t>
            </a:fld>
            <a:endParaRPr lang="en-US">
              <a:cs typeface="Arial" pitchFamily="34" charset="0"/>
            </a:endParaRPr>
          </a:p>
        </p:txBody>
      </p:sp>
      <p:sp>
        <p:nvSpPr>
          <p:cNvPr id="361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1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CDFBB-037D-4B56-A867-EE64E7CFA637}" type="slidenum">
              <a:rPr lang="en-US">
                <a:cs typeface="Arial" pitchFamily="34" charset="0"/>
              </a:rPr>
              <a:pPr/>
              <a:t>33</a:t>
            </a:fld>
            <a:endParaRPr lang="en-US">
              <a:cs typeface="Arial" pitchFamily="34" charset="0"/>
            </a:endParaRPr>
          </a:p>
        </p:txBody>
      </p:sp>
      <p:sp>
        <p:nvSpPr>
          <p:cNvPr id="362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2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4F4E1-0D1D-499C-B287-4F7A0D6ABB82}" type="slidenum">
              <a:rPr lang="en-US">
                <a:cs typeface="Arial" pitchFamily="34" charset="0"/>
              </a:rPr>
              <a:pPr/>
              <a:t>34</a:t>
            </a:fld>
            <a:endParaRPr lang="en-US">
              <a:cs typeface="Arial" pitchFamily="34" charset="0"/>
            </a:endParaRPr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700A-385F-4AA9-9C09-4E7ABED0C9EC}" type="slidenum">
              <a:rPr lang="en-US">
                <a:cs typeface="Arial" pitchFamily="34" charset="0"/>
              </a:rPr>
              <a:pPr/>
              <a:t>35</a:t>
            </a:fld>
            <a:endParaRPr lang="en-US">
              <a:cs typeface="Arial" pitchFamily="34" charset="0"/>
            </a:endParaRPr>
          </a:p>
        </p:txBody>
      </p:sp>
      <p:sp>
        <p:nvSpPr>
          <p:cNvPr id="366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6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E797D4-E49F-4171-921F-E170C5D6DAE1}" type="slidenum">
              <a:rPr lang="en-US">
                <a:cs typeface="Arial" pitchFamily="34" charset="0"/>
              </a:rPr>
              <a:pPr/>
              <a:t>36</a:t>
            </a:fld>
            <a:endParaRPr lang="en-US">
              <a:cs typeface="Arial" pitchFamily="34" charset="0"/>
            </a:endParaRPr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19A97C-0AD4-4D36-9B5B-E27C4AB299BC}" type="slidenum">
              <a:rPr lang="en-US">
                <a:cs typeface="Arial" pitchFamily="34" charset="0"/>
              </a:rPr>
              <a:pPr/>
              <a:t>37</a:t>
            </a:fld>
            <a:endParaRPr lang="en-US">
              <a:cs typeface="Arial" pitchFamily="34" charset="0"/>
            </a:endParaRPr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8C397B-A606-40F2-9C6A-F04BD6F45F86}" type="slidenum">
              <a:rPr lang="en-US">
                <a:cs typeface="Arial" pitchFamily="34" charset="0"/>
              </a:rPr>
              <a:pPr/>
              <a:t>3</a:t>
            </a:fld>
            <a:endParaRPr lang="en-US">
              <a:cs typeface="Arial" pitchFamily="34" charset="0"/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solidFill>
            <a:srgbClr val="FFFFFF"/>
          </a:solidFill>
          <a:ln/>
        </p:spPr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(Optičko) prostorno multipleksiranje</a:t>
            </a:r>
          </a:p>
          <a:p>
            <a:pPr lvl="1" eaLnBrk="1" hangingPunct="1"/>
            <a:r>
              <a:rPr lang="en-US" smtClean="0">
                <a:cs typeface="Arial" pitchFamily="34" charset="0"/>
              </a:rPr>
              <a:t>(</a:t>
            </a:r>
            <a:r>
              <a:rPr lang="en-US" i="1" smtClean="0">
                <a:cs typeface="Arial" pitchFamily="34" charset="0"/>
              </a:rPr>
              <a:t>optical</a:t>
            </a:r>
            <a:r>
              <a:rPr lang="en-US" smtClean="0">
                <a:cs typeface="Arial" pitchFamily="34" charset="0"/>
              </a:rPr>
              <a:t>) </a:t>
            </a:r>
            <a:r>
              <a:rPr lang="en-US" i="1" smtClean="0">
                <a:cs typeface="Arial" pitchFamily="34" charset="0"/>
              </a:rPr>
              <a:t>space division multiplexing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(O)SDM</a:t>
            </a:r>
            <a:endParaRPr lang="en-US" smtClean="0">
              <a:cs typeface="Arial" pitchFamily="34" charset="0"/>
            </a:endParaRPr>
          </a:p>
          <a:p>
            <a:pPr eaLnBrk="1" hangingPunct="1"/>
            <a:r>
              <a:rPr lang="en-US" smtClean="0">
                <a:cs typeface="Arial" pitchFamily="34" charset="0"/>
              </a:rPr>
              <a:t>(Optičko) frekvencijsko multipleksiranje - valni multipleks</a:t>
            </a:r>
          </a:p>
          <a:p>
            <a:pPr lvl="1" eaLnBrk="1" hangingPunct="1"/>
            <a:r>
              <a:rPr lang="en-US" smtClean="0">
                <a:cs typeface="Arial" pitchFamily="34" charset="0"/>
              </a:rPr>
              <a:t>(</a:t>
            </a:r>
            <a:r>
              <a:rPr lang="en-US" i="1" smtClean="0">
                <a:cs typeface="Arial" pitchFamily="34" charset="0"/>
              </a:rPr>
              <a:t>optical</a:t>
            </a:r>
            <a:r>
              <a:rPr lang="en-US" smtClean="0">
                <a:cs typeface="Arial" pitchFamily="34" charset="0"/>
              </a:rPr>
              <a:t>) </a:t>
            </a:r>
            <a:r>
              <a:rPr lang="en-US" i="1" smtClean="0">
                <a:cs typeface="Arial" pitchFamily="34" charset="0"/>
              </a:rPr>
              <a:t>frequency division multiplexing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(O)FDM</a:t>
            </a:r>
            <a:r>
              <a:rPr lang="en-US" smtClean="0">
                <a:cs typeface="Arial" pitchFamily="34" charset="0"/>
              </a:rPr>
              <a:t> </a:t>
            </a:r>
          </a:p>
          <a:p>
            <a:pPr lvl="1" eaLnBrk="1" hangingPunct="1"/>
            <a:r>
              <a:rPr lang="en-US" i="1" smtClean="0">
                <a:cs typeface="Arial" pitchFamily="34" charset="0"/>
              </a:rPr>
              <a:t>wavelength division multiplexing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WDM</a:t>
            </a:r>
          </a:p>
          <a:p>
            <a:pPr eaLnBrk="1" hangingPunct="1"/>
            <a:r>
              <a:rPr lang="en-US" smtClean="0">
                <a:cs typeface="Arial" pitchFamily="34" charset="0"/>
              </a:rPr>
              <a:t>(Optičko) vremensko multipleksiranje</a:t>
            </a:r>
          </a:p>
          <a:p>
            <a:pPr lvl="1" eaLnBrk="1" hangingPunct="1"/>
            <a:r>
              <a:rPr lang="en-US" smtClean="0">
                <a:cs typeface="Arial" pitchFamily="34" charset="0"/>
              </a:rPr>
              <a:t>(</a:t>
            </a:r>
            <a:r>
              <a:rPr lang="en-US" i="1" smtClean="0">
                <a:cs typeface="Arial" pitchFamily="34" charset="0"/>
              </a:rPr>
              <a:t>optical</a:t>
            </a:r>
            <a:r>
              <a:rPr lang="en-US" smtClean="0">
                <a:cs typeface="Arial" pitchFamily="34" charset="0"/>
              </a:rPr>
              <a:t>) </a:t>
            </a:r>
            <a:r>
              <a:rPr lang="en-US" i="1" smtClean="0">
                <a:cs typeface="Arial" pitchFamily="34" charset="0"/>
              </a:rPr>
              <a:t>time division multiplexing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(O)TDM</a:t>
            </a:r>
            <a:r>
              <a:rPr lang="en-US" smtClean="0">
                <a:cs typeface="Arial" pitchFamily="34" charset="0"/>
              </a:rPr>
              <a:t> </a:t>
            </a:r>
          </a:p>
          <a:p>
            <a:pPr eaLnBrk="1" hangingPunct="1"/>
            <a:r>
              <a:rPr lang="en-US" smtClean="0">
                <a:cs typeface="Arial" pitchFamily="34" charset="0"/>
              </a:rPr>
              <a:t>Kodno multipleksiranje</a:t>
            </a:r>
          </a:p>
          <a:p>
            <a:pPr lvl="1" eaLnBrk="1" hangingPunct="1"/>
            <a:r>
              <a:rPr lang="en-US" i="1" smtClean="0">
                <a:cs typeface="Arial" pitchFamily="34" charset="0"/>
              </a:rPr>
              <a:t>code-division multiple access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CDMA</a:t>
            </a:r>
            <a:r>
              <a:rPr lang="en-US" smtClean="0">
                <a:cs typeface="Arial" pitchFamily="34" charset="0"/>
              </a:rPr>
              <a:t> </a:t>
            </a:r>
          </a:p>
          <a:p>
            <a:pPr eaLnBrk="1" hangingPunct="1"/>
            <a:r>
              <a:rPr lang="en-US" smtClean="0">
                <a:cs typeface="Arial" pitchFamily="34" charset="0"/>
              </a:rPr>
              <a:t>Polarizacijsko multipleksiranje</a:t>
            </a:r>
          </a:p>
          <a:p>
            <a:pPr lvl="1" eaLnBrk="1" hangingPunct="1"/>
            <a:r>
              <a:rPr lang="en-US" i="1" smtClean="0">
                <a:cs typeface="Arial" pitchFamily="34" charset="0"/>
              </a:rPr>
              <a:t>polaristion division multiplexing</a:t>
            </a:r>
            <a:r>
              <a:rPr lang="en-US" smtClean="0">
                <a:cs typeface="Arial" pitchFamily="34" charset="0"/>
              </a:rPr>
              <a:t> - </a:t>
            </a:r>
            <a:r>
              <a:rPr lang="en-US" b="1" smtClean="0">
                <a:cs typeface="Arial" pitchFamily="34" charset="0"/>
              </a:rPr>
              <a:t>PDM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CFFF77-29A4-4BB6-A2E2-CADF00E6A099}" type="slidenum">
              <a:rPr lang="en-US">
                <a:cs typeface="Arial" pitchFamily="34" charset="0"/>
              </a:rPr>
              <a:pPr/>
              <a:t>38</a:t>
            </a:fld>
            <a:endParaRPr lang="en-US">
              <a:cs typeface="Arial" pitchFamily="34" charset="0"/>
            </a:endParaRPr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D44CB-EDE0-4C27-BC9C-6CEC80330D5B}" type="slidenum">
              <a:rPr lang="en-US">
                <a:cs typeface="Arial" pitchFamily="34" charset="0"/>
              </a:rPr>
              <a:pPr/>
              <a:t>39</a:t>
            </a:fld>
            <a:endParaRPr lang="en-US">
              <a:cs typeface="Arial" pitchFamily="34" charset="0"/>
            </a:endParaRPr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3FE761-1C6C-4C50-8DC2-D2BBD2197CA6}" type="slidenum">
              <a:rPr lang="en-US">
                <a:cs typeface="Arial" pitchFamily="34" charset="0"/>
              </a:rPr>
              <a:pPr/>
              <a:t>41</a:t>
            </a:fld>
            <a:endParaRPr lang="en-US">
              <a:cs typeface="Arial" pitchFamily="34" charset="0"/>
            </a:endParaRPr>
          </a:p>
        </p:txBody>
      </p:sp>
      <p:sp>
        <p:nvSpPr>
          <p:cNvPr id="374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4625" y="236538"/>
            <a:ext cx="4057650" cy="3044825"/>
          </a:xfrm>
          <a:ln/>
        </p:spPr>
      </p:sp>
      <p:sp>
        <p:nvSpPr>
          <p:cNvPr id="374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9366" y="3525566"/>
            <a:ext cx="5678442" cy="4605821"/>
          </a:xfrm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So I have divided my results into two categories, ms fabrics and ns fabrics.  I have also tried to stick to the larger fabrics or those that can scale.  There are many companies out there, that I am sure I have missed, if so I apologise.  Sometimes it is very difficult to find out exactly what the technology is and to separate fact from fiction.</a:t>
            </a:r>
          </a:p>
          <a:p>
            <a:pPr eaLnBrk="1" hangingPunct="1">
              <a:buFontTx/>
              <a:buChar char="•"/>
            </a:pPr>
            <a:endParaRPr lang="en-GB" sz="1500" dirty="0"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So looking at ms fabrics</a:t>
            </a: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POLATIS: 64x64 can be used to make larger modules (elements of 64x64 demonstrate at ECOC)</a:t>
            </a: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CREO basically uses 12x12 modules so 1008x1008 uses 168 modules</a:t>
            </a: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CREO: 32x32 and 1008x1008 revealed-demonstrated that it could scale to 4000x4000</a:t>
            </a:r>
          </a:p>
          <a:p>
            <a:pPr eaLnBrk="1" hangingPunct="1">
              <a:buFontTx/>
              <a:buChar char="•"/>
            </a:pPr>
            <a:endParaRPr lang="en-GB" sz="1500" dirty="0"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Many comments in the press about the small market for switch fabrics beyond 32x32 in the near future.</a:t>
            </a: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Also the difficulty of 3 D </a:t>
            </a:r>
            <a:r>
              <a:rPr lang="en-GB" sz="1500" dirty="0" err="1">
                <a:cs typeface="Arial" pitchFamily="34" charset="0"/>
              </a:rPr>
              <a:t>mems</a:t>
            </a:r>
            <a:r>
              <a:rPr lang="en-GB" sz="1500" dirty="0">
                <a:cs typeface="Arial" pitchFamily="34" charset="0"/>
              </a:rPr>
              <a:t> technology </a:t>
            </a:r>
          </a:p>
          <a:p>
            <a:pPr eaLnBrk="1" hangingPunct="1">
              <a:buFontTx/>
              <a:buChar char="•"/>
            </a:pPr>
            <a:r>
              <a:rPr lang="en-GB" sz="1500" dirty="0">
                <a:cs typeface="Arial" pitchFamily="34" charset="0"/>
              </a:rPr>
              <a:t> Hence perhaps move away from 3D in the near term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A38FD-18CB-4FD0-8701-1EE84CC886FC}" type="slidenum">
              <a:rPr lang="en-US">
                <a:cs typeface="Arial" pitchFamily="34" charset="0"/>
              </a:rPr>
              <a:pPr/>
              <a:t>42</a:t>
            </a:fld>
            <a:endParaRPr lang="en-US">
              <a:cs typeface="Arial" pitchFamily="34" charset="0"/>
            </a:endParaRPr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4625" y="236538"/>
            <a:ext cx="4057650" cy="3044825"/>
          </a:xfrm>
          <a:ln/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493" y="3443728"/>
            <a:ext cx="5678443" cy="4605821"/>
          </a:xfrm>
          <a:noFill/>
          <a:ln/>
        </p:spPr>
        <p:txBody>
          <a:bodyPr/>
          <a:lstStyle/>
          <a:p>
            <a:pPr eaLnBrk="1" hangingPunct="1"/>
            <a:r>
              <a:rPr lang="en-GB" sz="1500" dirty="0">
                <a:cs typeface="Arial" pitchFamily="34" charset="0"/>
              </a:rPr>
              <a:t>This slide shows examples of companies working in the ns fabric regime.</a:t>
            </a:r>
          </a:p>
          <a:p>
            <a:pPr eaLnBrk="1" hangingPunct="1"/>
            <a:endParaRPr lang="en-GB" sz="1500" dirty="0">
              <a:cs typeface="Arial" pitchFamily="34" charset="0"/>
            </a:endParaRPr>
          </a:p>
          <a:p>
            <a:pPr eaLnBrk="1" hangingPunct="1"/>
            <a:r>
              <a:rPr lang="en-GB" sz="1500" dirty="0">
                <a:cs typeface="Arial" pitchFamily="34" charset="0"/>
              </a:rPr>
              <a:t>CIVCOM: now 1x2,2x2 can scale to 64x64</a:t>
            </a:r>
          </a:p>
          <a:p>
            <a:pPr eaLnBrk="1" hangingPunct="1"/>
            <a:endParaRPr lang="en-GB" sz="1500" dirty="0">
              <a:cs typeface="Arial" pitchFamily="34" charset="0"/>
            </a:endParaRPr>
          </a:p>
          <a:p>
            <a:pPr eaLnBrk="1" hangingPunct="1"/>
            <a:r>
              <a:rPr lang="en-GB" sz="1500" dirty="0">
                <a:cs typeface="Arial" pitchFamily="34" charset="0"/>
              </a:rPr>
              <a:t>LYNX: 8x8 now-product sheet</a:t>
            </a:r>
          </a:p>
          <a:p>
            <a:pPr eaLnBrk="1" hangingPunct="1"/>
            <a:endParaRPr lang="en-GB" sz="1500" dirty="0">
              <a:cs typeface="Arial" pitchFamily="34" charset="0"/>
            </a:endParaRPr>
          </a:p>
          <a:p>
            <a:pPr eaLnBrk="1" hangingPunct="1"/>
            <a:r>
              <a:rPr lang="en-GB" sz="1500" dirty="0">
                <a:cs typeface="Arial" pitchFamily="34" charset="0"/>
              </a:rPr>
              <a:t>Network </a:t>
            </a:r>
            <a:r>
              <a:rPr lang="en-GB" sz="1500" dirty="0" err="1">
                <a:cs typeface="Arial" pitchFamily="34" charset="0"/>
              </a:rPr>
              <a:t>Phoyt</a:t>
            </a:r>
            <a:r>
              <a:rPr lang="en-GB" sz="1500" dirty="0">
                <a:cs typeface="Arial" pitchFamily="34" charset="0"/>
              </a:rPr>
              <a:t>:</a:t>
            </a:r>
          </a:p>
          <a:p>
            <a:pPr eaLnBrk="1" hangingPunct="1"/>
            <a:endParaRPr lang="en-GB" sz="1500" dirty="0">
              <a:cs typeface="Arial" pitchFamily="34" charset="0"/>
            </a:endParaRPr>
          </a:p>
          <a:p>
            <a:pPr eaLnBrk="1" hangingPunct="1"/>
            <a:r>
              <a:rPr lang="en-GB" sz="1500" dirty="0">
                <a:cs typeface="Arial" pitchFamily="34" charset="0"/>
              </a:rPr>
              <a:t>“developing” 80x80 (5 dB loss)</a:t>
            </a:r>
          </a:p>
          <a:p>
            <a:pPr eaLnBrk="1" hangingPunct="1"/>
            <a:r>
              <a:rPr lang="en-GB" sz="1500" dirty="0">
                <a:cs typeface="Arial" pitchFamily="34" charset="0"/>
              </a:rPr>
              <a:t>Cascade 80x80 modules for larger fabric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4BE6B-D6D4-41EB-B63C-54BB267C4A2D}" type="slidenum">
              <a:rPr lang="en-US">
                <a:cs typeface="Arial" pitchFamily="34" charset="0"/>
              </a:rPr>
              <a:pPr/>
              <a:t>43</a:t>
            </a:fld>
            <a:endParaRPr lang="en-US">
              <a:cs typeface="Arial" pitchFamily="34" charset="0"/>
            </a:endParaRPr>
          </a:p>
        </p:txBody>
      </p:sp>
      <p:sp>
        <p:nvSpPr>
          <p:cNvPr id="376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66BABA-111B-4B14-BFD3-AAAB408380D6}" type="slidenum">
              <a:rPr lang="en-US">
                <a:cs typeface="Arial" pitchFamily="34" charset="0"/>
              </a:rPr>
              <a:pPr/>
              <a:t>44</a:t>
            </a:fld>
            <a:endParaRPr lang="en-US">
              <a:cs typeface="Arial" pitchFamily="34" charset="0"/>
            </a:endParaRPr>
          </a:p>
        </p:txBody>
      </p:sp>
      <p:sp>
        <p:nvSpPr>
          <p:cNvPr id="377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6819" y="769861"/>
            <a:ext cx="5010593" cy="3835883"/>
          </a:xfrm>
          <a:ln/>
        </p:spPr>
      </p:sp>
      <p:sp>
        <p:nvSpPr>
          <p:cNvPr id="377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D648D-0EC8-4AA1-A289-322D269D0EF4}" type="slidenum">
              <a:rPr lang="en-US">
                <a:cs typeface="Arial" pitchFamily="34" charset="0"/>
              </a:rPr>
              <a:pPr/>
              <a:t>45</a:t>
            </a:fld>
            <a:endParaRPr lang="en-US">
              <a:cs typeface="Arial" pitchFamily="34" charset="0"/>
            </a:endParaRPr>
          </a:p>
        </p:txBody>
      </p:sp>
      <p:sp>
        <p:nvSpPr>
          <p:cNvPr id="378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78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238" y="4859520"/>
            <a:ext cx="5204824" cy="4605821"/>
          </a:xfrm>
          <a:noFill/>
          <a:ln/>
        </p:spPr>
        <p:txBody>
          <a:bodyPr/>
          <a:lstStyle/>
          <a:p>
            <a:pPr eaLnBrk="1" hangingPunct="1"/>
            <a:endParaRPr lang="en-GB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49D63F-97DD-445A-B1DA-0673BE43A6DB}" type="slidenum">
              <a:rPr lang="en-US">
                <a:cs typeface="Arial" pitchFamily="34" charset="0"/>
              </a:rPr>
              <a:pPr/>
              <a:t>46</a:t>
            </a:fld>
            <a:endParaRPr lang="en-US">
              <a:cs typeface="Arial" pitchFamily="34" charset="0"/>
            </a:endParaRPr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C8D54E-75D8-4DCC-95D8-23C852CE70FC}" type="slidenum">
              <a:rPr lang="en-US">
                <a:cs typeface="Arial" pitchFamily="34" charset="0"/>
              </a:rPr>
              <a:pPr/>
              <a:t>47</a:t>
            </a:fld>
            <a:endParaRPr lang="en-US">
              <a:cs typeface="Arial" pitchFamily="34" charset="0"/>
            </a:endParaRPr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3E8D2-0EC1-4D96-9072-00C6B7C8D438}" type="slidenum">
              <a:rPr lang="en-US">
                <a:cs typeface="Arial" pitchFamily="34" charset="0"/>
              </a:rPr>
              <a:pPr/>
              <a:t>48</a:t>
            </a:fld>
            <a:endParaRPr lang="en-US">
              <a:cs typeface="Arial" pitchFamily="34" charset="0"/>
            </a:endParaRPr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5E0D34-B0AA-4502-B778-129C8D6C2AA0}" type="slidenum">
              <a:rPr lang="en-US">
                <a:cs typeface="Arial" pitchFamily="34" charset="0"/>
              </a:rPr>
              <a:pPr/>
              <a:t>4</a:t>
            </a:fld>
            <a:endParaRPr lang="en-US">
              <a:cs typeface="Arial" pitchFamily="34" charset="0"/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dirty="0" err="1" smtClean="0">
                <a:cs typeface="Arial" pitchFamily="34" charset="0"/>
              </a:rPr>
              <a:t>Valno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multipleksiranje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temelji</a:t>
            </a:r>
            <a:r>
              <a:rPr lang="en-US" dirty="0" smtClean="0">
                <a:cs typeface="Arial" pitchFamily="34" charset="0"/>
              </a:rPr>
              <a:t> se </a:t>
            </a:r>
            <a:r>
              <a:rPr lang="en-US" dirty="0" err="1" smtClean="0">
                <a:cs typeface="Arial" pitchFamily="34" charset="0"/>
              </a:rPr>
              <a:t>na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mogućnosti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da</a:t>
            </a:r>
            <a:r>
              <a:rPr lang="en-US" dirty="0" smtClean="0">
                <a:cs typeface="Arial" pitchFamily="34" charset="0"/>
              </a:rPr>
              <a:t> se </a:t>
            </a:r>
            <a:r>
              <a:rPr lang="en-US" dirty="0" err="1" smtClean="0">
                <a:cs typeface="Arial" pitchFamily="34" charset="0"/>
              </a:rPr>
              <a:t>višestruko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iskoristi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svjetlovodna</a:t>
            </a:r>
            <a:r>
              <a:rPr lang="en-US" dirty="0" smtClean="0">
                <a:cs typeface="Arial" pitchFamily="34" charset="0"/>
              </a:rPr>
              <a:t> nit </a:t>
            </a:r>
            <a:r>
              <a:rPr lang="en-US" dirty="0" err="1" smtClean="0">
                <a:cs typeface="Arial" pitchFamily="34" charset="0"/>
              </a:rPr>
              <a:t>za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prijenos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kanala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na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različitim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valnim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duljinama</a:t>
            </a:r>
            <a:r>
              <a:rPr lang="en-US" dirty="0" smtClean="0">
                <a:cs typeface="Arial" pitchFamily="34" charset="0"/>
              </a:rPr>
              <a:t>. </a:t>
            </a:r>
            <a:r>
              <a:rPr lang="en-US" dirty="0" err="1" smtClean="0">
                <a:cs typeface="Arial" pitchFamily="34" charset="0"/>
              </a:rPr>
              <a:t>Broj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valnih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duljina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n </a:t>
            </a:r>
            <a:r>
              <a:rPr lang="en-US" dirty="0" err="1" smtClean="0">
                <a:cs typeface="Arial" pitchFamily="34" charset="0"/>
              </a:rPr>
              <a:t>odnosno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valnih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kanala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ovisi</a:t>
            </a:r>
            <a:r>
              <a:rPr lang="en-US" dirty="0" smtClean="0">
                <a:cs typeface="Arial" pitchFamily="34" charset="0"/>
              </a:rPr>
              <a:t> o </a:t>
            </a:r>
            <a:r>
              <a:rPr lang="en-US" dirty="0" err="1" smtClean="0">
                <a:cs typeface="Arial" pitchFamily="34" charset="0"/>
              </a:rPr>
              <a:t>gustoći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valnih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duljina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odnosno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njihovom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razmaku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Ukupna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širina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pojasa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ograničena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je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širinom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pojasa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optičkog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pojačala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širinom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optičkog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prozora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(3.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prozor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)</a:t>
            </a:r>
            <a:endParaRPr lang="en-US" b="1" dirty="0" smtClean="0">
              <a:solidFill>
                <a:srgbClr val="000000"/>
              </a:solidFill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Na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razmještaj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valnih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duljina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, s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jednolikim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ili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nejednolikim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razmakom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S,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utječe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nelinearni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efekt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miješanja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četiri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vala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 (FWM)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kod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kojeg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se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kao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posljedica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zbog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velike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optičke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snage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pojavljuju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nove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komponente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pitchFamily="34" charset="0"/>
              </a:rPr>
              <a:t>spektra</a:t>
            </a:r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en-US" sz="1500" dirty="0">
              <a:solidFill>
                <a:srgbClr val="000000"/>
              </a:solidFill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dirty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B30-0695-4089-8510-84A34CC35C5C}" type="slidenum">
              <a:rPr lang="en-US">
                <a:cs typeface="Arial" pitchFamily="34" charset="0"/>
              </a:rPr>
              <a:pPr/>
              <a:t>49</a:t>
            </a:fld>
            <a:endParaRPr lang="en-US">
              <a:cs typeface="Arial" pitchFamily="34" charset="0"/>
            </a:endParaRPr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43BD1-C010-4ACD-B089-FD1FB5082856}" type="slidenum">
              <a:rPr lang="en-US">
                <a:cs typeface="Arial" pitchFamily="34" charset="0"/>
              </a:rPr>
              <a:pPr/>
              <a:t>50</a:t>
            </a:fld>
            <a:endParaRPr lang="en-US">
              <a:cs typeface="Arial" pitchFamily="34" charset="0"/>
            </a:endParaRPr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2D02DE-861E-4A86-B0B4-C8EA6BD30E1F}" type="slidenum">
              <a:rPr lang="en-US">
                <a:cs typeface="Arial" pitchFamily="34" charset="0"/>
              </a:rPr>
              <a:pPr/>
              <a:t>51</a:t>
            </a:fld>
            <a:endParaRPr lang="en-US">
              <a:cs typeface="Arial" pitchFamily="34" charset="0"/>
            </a:endParaRPr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614B44-789E-490B-83CD-700565A8689F}" type="slidenum">
              <a:rPr lang="en-US">
                <a:cs typeface="Arial" pitchFamily="34" charset="0"/>
              </a:rPr>
              <a:pPr/>
              <a:t>52</a:t>
            </a:fld>
            <a:endParaRPr lang="en-US">
              <a:cs typeface="Arial" pitchFamily="34" charset="0"/>
            </a:endParaRPr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FA9791-C427-4553-859A-2C6D361F1BBD}" type="slidenum">
              <a:rPr lang="en-US">
                <a:cs typeface="Arial" pitchFamily="34" charset="0"/>
              </a:rPr>
              <a:pPr/>
              <a:t>53</a:t>
            </a:fld>
            <a:endParaRPr lang="en-US">
              <a:cs typeface="Arial" pitchFamily="34" charset="0"/>
            </a:endParaRPr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E1F64D-19DD-43C9-AC6A-DB7CB8F97EE7}" type="slidenum">
              <a:rPr lang="en-US">
                <a:cs typeface="Arial" pitchFamily="34" charset="0"/>
              </a:rPr>
              <a:pPr/>
              <a:t>54</a:t>
            </a:fld>
            <a:endParaRPr lang="en-US">
              <a:cs typeface="Arial" pitchFamily="34" charset="0"/>
            </a:endParaRPr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288A3-38A3-4B70-A20C-FC3BC4580B03}" type="slidenum">
              <a:rPr lang="en-US">
                <a:cs typeface="Arial" pitchFamily="34" charset="0"/>
              </a:rPr>
              <a:pPr/>
              <a:t>55</a:t>
            </a:fld>
            <a:endParaRPr lang="en-US">
              <a:cs typeface="Arial" pitchFamily="34" charset="0"/>
            </a:endParaRPr>
          </a:p>
        </p:txBody>
      </p:sp>
      <p:sp>
        <p:nvSpPr>
          <p:cNvPr id="390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0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D110B8-1F70-4D70-906F-C4ADE4F5BA9E}" type="slidenum">
              <a:rPr lang="en-US">
                <a:cs typeface="Arial" pitchFamily="34" charset="0"/>
              </a:rPr>
              <a:pPr/>
              <a:t>56</a:t>
            </a:fld>
            <a:endParaRPr lang="en-US">
              <a:cs typeface="Arial" pitchFamily="34" charset="0"/>
            </a:endParaRPr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2EACAC-7CD9-44EE-8A6E-EB796F6B3C18}" type="slidenum">
              <a:rPr lang="en-US">
                <a:cs typeface="Arial" pitchFamily="34" charset="0"/>
              </a:rPr>
              <a:pPr/>
              <a:t>57</a:t>
            </a:fld>
            <a:endParaRPr lang="en-US">
              <a:cs typeface="Arial" pitchFamily="34" charset="0"/>
            </a:endParaRPr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BA9339-64D1-4F15-9DC0-2142322DEBDF}" type="slidenum">
              <a:rPr lang="en-US">
                <a:cs typeface="Arial" pitchFamily="34" charset="0"/>
              </a:rPr>
              <a:pPr/>
              <a:t>58</a:t>
            </a:fld>
            <a:endParaRPr lang="en-US">
              <a:cs typeface="Arial" pitchFamily="34" charset="0"/>
            </a:endParaRPr>
          </a:p>
        </p:txBody>
      </p:sp>
      <p:sp>
        <p:nvSpPr>
          <p:cNvPr id="393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3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D4DC43-7AC9-4D82-B3CE-0726590B38D9}" type="slidenum">
              <a:rPr lang="en-US">
                <a:cs typeface="Arial" pitchFamily="34" charset="0"/>
              </a:rPr>
              <a:pPr/>
              <a:t>6</a:t>
            </a:fld>
            <a:endParaRPr lang="en-US">
              <a:cs typeface="Arial" pitchFamily="34" charset="0"/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54D548-6CA1-4D2E-A811-5AB097FA74E9}" type="slidenum">
              <a:rPr lang="en-US">
                <a:cs typeface="Arial" pitchFamily="34" charset="0"/>
              </a:rPr>
              <a:pPr/>
              <a:t>59</a:t>
            </a:fld>
            <a:endParaRPr lang="en-US">
              <a:cs typeface="Arial" pitchFamily="34" charset="0"/>
            </a:endParaRPr>
          </a:p>
        </p:txBody>
      </p:sp>
      <p:sp>
        <p:nvSpPr>
          <p:cNvPr id="394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4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55FEE8-8C4B-465E-BEFF-62DED6F05D7C}" type="slidenum">
              <a:rPr lang="en-US">
                <a:cs typeface="Arial" pitchFamily="34" charset="0"/>
              </a:rPr>
              <a:pPr/>
              <a:t>60</a:t>
            </a:fld>
            <a:endParaRPr lang="en-US">
              <a:cs typeface="Arial" pitchFamily="34" charset="0"/>
            </a:endParaRPr>
          </a:p>
        </p:txBody>
      </p:sp>
      <p:sp>
        <p:nvSpPr>
          <p:cNvPr id="395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5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34594-8C17-4CC6-99E6-40411225B3A5}" type="slidenum">
              <a:rPr lang="en-US">
                <a:cs typeface="Arial" pitchFamily="34" charset="0"/>
              </a:rPr>
              <a:pPr/>
              <a:t>61</a:t>
            </a:fld>
            <a:endParaRPr lang="en-US">
              <a:cs typeface="Arial" pitchFamily="34" charset="0"/>
            </a:endParaRPr>
          </a:p>
        </p:txBody>
      </p:sp>
      <p:sp>
        <p:nvSpPr>
          <p:cNvPr id="396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6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5CFC55-673B-49A3-8F81-233BEE56B259}" type="slidenum">
              <a:rPr lang="en-US">
                <a:cs typeface="Arial" pitchFamily="34" charset="0"/>
              </a:rPr>
              <a:pPr/>
              <a:t>62</a:t>
            </a:fld>
            <a:endParaRPr lang="en-US">
              <a:cs typeface="Arial" pitchFamily="34" charset="0"/>
            </a:endParaRPr>
          </a:p>
        </p:txBody>
      </p:sp>
      <p:sp>
        <p:nvSpPr>
          <p:cNvPr id="397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7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38DC99-3BA5-4A65-8208-C89F8AB5768F}" type="slidenum">
              <a:rPr lang="en-US">
                <a:cs typeface="Arial" pitchFamily="34" charset="0"/>
              </a:rPr>
              <a:pPr/>
              <a:t>63</a:t>
            </a:fld>
            <a:endParaRPr lang="en-US">
              <a:cs typeface="Arial" pitchFamily="34" charset="0"/>
            </a:endParaRPr>
          </a:p>
        </p:txBody>
      </p:sp>
      <p:sp>
        <p:nvSpPr>
          <p:cNvPr id="398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8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412836-D6C1-4899-9C16-1D0DE8882465}" type="slidenum">
              <a:rPr lang="en-US">
                <a:cs typeface="Arial" pitchFamily="34" charset="0"/>
              </a:rPr>
              <a:pPr/>
              <a:t>64</a:t>
            </a:fld>
            <a:endParaRPr lang="en-US">
              <a:cs typeface="Arial" pitchFamily="34" charset="0"/>
            </a:endParaRPr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D6C1E-A4F1-4340-A46A-9DC25E95BC09}" type="slidenum">
              <a:rPr lang="en-US">
                <a:cs typeface="Arial" pitchFamily="34" charset="0"/>
              </a:rPr>
              <a:pPr/>
              <a:t>7</a:t>
            </a:fld>
            <a:endParaRPr lang="en-US">
              <a:cs typeface="Arial" pitchFamily="34" charset="0"/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6819" y="769861"/>
            <a:ext cx="5010593" cy="3835883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238" y="4859520"/>
            <a:ext cx="5204824" cy="4605821"/>
          </a:xfrm>
          <a:noFill/>
          <a:ln/>
        </p:spPr>
        <p:txBody>
          <a:bodyPr/>
          <a:lstStyle/>
          <a:p>
            <a:pPr eaLnBrk="1" hangingPunct="1"/>
            <a:endParaRPr lang="en-GB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913352-52C1-42E7-A2BE-B8F4EBC078A0}" type="slidenum">
              <a:rPr lang="en-US">
                <a:cs typeface="Arial" pitchFamily="34" charset="0"/>
              </a:rPr>
              <a:pPr/>
              <a:t>8</a:t>
            </a:fld>
            <a:endParaRPr lang="en-US">
              <a:cs typeface="Arial" pitchFamily="34" charset="0"/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solidFill>
            <a:srgbClr val="FFFFFF"/>
          </a:solidFill>
          <a:ln/>
        </p:spPr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Na slici su prikazane dvije izvedbe demultipleksera i to </a:t>
            </a:r>
          </a:p>
          <a:p>
            <a:pPr eaLnBrk="1" hangingPunct="1">
              <a:buFontTx/>
              <a:buChar char="•"/>
            </a:pPr>
            <a:r>
              <a:rPr lang="en-US" smtClean="0">
                <a:cs typeface="Arial" pitchFamily="34" charset="0"/>
              </a:rPr>
              <a:t> demultiplekser s klasičnom lećom i diskretnom ogibnom rešetkom i</a:t>
            </a:r>
          </a:p>
          <a:p>
            <a:pPr eaLnBrk="1" hangingPunct="1">
              <a:buFontTx/>
              <a:buChar char="•"/>
            </a:pPr>
            <a:r>
              <a:rPr lang="en-US" smtClean="0">
                <a:cs typeface="Arial" pitchFamily="34" charset="0"/>
              </a:rPr>
              <a:t> demultiplekser s integriranom lećom sa stupnjevitom promjenom indeksa loma.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88B3D9-AF53-4150-B6EA-872CB907864F}" type="slidenum">
              <a:rPr lang="en-US">
                <a:cs typeface="Arial" pitchFamily="34" charset="0"/>
              </a:rPr>
              <a:pPr/>
              <a:t>9</a:t>
            </a:fld>
            <a:endParaRPr lang="en-US">
              <a:cs typeface="Arial" pitchFamily="34" charset="0"/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9938"/>
            <a:ext cx="5113337" cy="383540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00" y="4859520"/>
            <a:ext cx="5680105" cy="4605821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628FCF-51C6-4092-887B-A4AB2850E1BF}" type="slidenum">
              <a:rPr lang="en-US">
                <a:cs typeface="Arial" pitchFamily="34" charset="0"/>
              </a:rPr>
              <a:pPr/>
              <a:t>10</a:t>
            </a:fld>
            <a:endParaRPr lang="en-US">
              <a:cs typeface="Arial" pitchFamily="34" charset="0"/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916" y="4859519"/>
            <a:ext cx="5211471" cy="4607457"/>
          </a:xfrm>
          <a:solidFill>
            <a:srgbClr val="FFFFFF"/>
          </a:solidFill>
          <a:ln/>
        </p:spPr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Multiplekser s Mach-Zehnderovim (MZ) interferometrima dobije se kao binarno stablo MZ interferomatara. Na slici je prikazan 4-kanalni multiplekser koji se sastoji od 3 MZ interferometra. Dvije grane interferometra načinjene su različitih duljina tako da između signala u dvije grane nastana fazni pomak ovisan ovalnoj duljini. Razlika u duljini puta odabrana je tako da se ukupna snaga s ulaza pojavi samo na jednom izlazu. Cijela se struktura može proizvesti na jednom supstratu silicija sa SiO</a:t>
            </a:r>
            <a:r>
              <a:rPr lang="en-US" baseline="-25000" smtClean="0">
                <a:cs typeface="Arial" pitchFamily="34" charset="0"/>
              </a:rPr>
              <a:t>2</a:t>
            </a:r>
            <a:r>
              <a:rPr lang="en-US" smtClean="0">
                <a:cs typeface="Arial" pitchFamily="34" charset="0"/>
              </a:rPr>
              <a:t> valovodima.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/>
          <p:cNvSpPr txBox="1">
            <a:spLocks/>
          </p:cNvSpPr>
          <p:nvPr userDrawn="1"/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anchor="b"/>
          <a:lstStyle>
            <a:lvl1pPr algn="l">
              <a:defRPr sz="100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>
              <a:defRPr/>
            </a:pPr>
            <a:fld id="{462DDF1E-E5DA-40D7-8809-3BA3CB63C351}" type="slidenum">
              <a:rPr lang="en-US" smtClean="0">
                <a:cs typeface="Arial" charset="0"/>
              </a:rPr>
              <a:pPr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552"/>
            <a:ext cx="8229600" cy="1298448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4F9AFF1E-9492-45A5-9107-7D00138D51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2565400"/>
            <a:ext cx="7772400" cy="1874838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hr-HR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581525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latin typeface="Corbel" pitchFamily="34" charset="0"/>
              </a:defRPr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 dirty="0" err="1"/>
              <a:t>subtitle</a:t>
            </a:r>
            <a:r>
              <a:rPr lang="hr-HR" dirty="0"/>
              <a:t>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dirty="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/>
          <a:lstStyle>
            <a:lvl1pPr>
              <a:defRPr b="0" smtClean="0">
                <a:latin typeface="+mn-lt"/>
              </a:defRPr>
            </a:lvl1pPr>
          </a:lstStyle>
          <a:p>
            <a:pPr>
              <a:defRPr/>
            </a:pPr>
            <a:fld id="{05232605-EBE5-4414-B34A-0EFA383DC4B2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6F624-F7BC-4F0C-BEA5-A259F237C1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202030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noFill/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noFill/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noFill/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noFill/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98575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633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500188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 anchorCtr="0"/>
          <a:lstStyle>
            <a:lvl1pPr algn="l">
              <a:defRPr sz="1000" b="1" smtClean="0">
                <a:solidFill>
                  <a:schemeClr val="tx2">
                    <a:lumMod val="50000"/>
                  </a:schemeClr>
                </a:solidFill>
                <a:latin typeface="+mj-lt"/>
                <a:cs typeface="Arial" charset="0"/>
              </a:defRPr>
            </a:lvl1pPr>
            <a:extLst/>
          </a:lstStyle>
          <a:p>
            <a:pPr>
              <a:defRPr/>
            </a:pPr>
            <a:fld id="{E5B78641-AB3C-4FBD-B9C1-C561460621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6" name="Slide Number Placeholder 22"/>
          <p:cNvSpPr txBox="1">
            <a:spLocks/>
          </p:cNvSpPr>
          <p:nvPr userDrawn="1"/>
        </p:nvSpPr>
        <p:spPr>
          <a:xfrm>
            <a:off x="1447800" y="6416675"/>
            <a:ext cx="6553200" cy="365125"/>
          </a:xfrm>
          <a:prstGeom prst="rect">
            <a:avLst/>
          </a:prstGeom>
        </p:spPr>
        <p:txBody>
          <a:bodyPr anchor="b"/>
          <a:lstStyle>
            <a:lvl1pPr algn="l">
              <a:defRPr sz="1000" b="1">
                <a:solidFill>
                  <a:schemeClr val="bg1"/>
                </a:solidFill>
                <a:latin typeface="+mj-lt"/>
              </a:defRPr>
            </a:lvl1pPr>
            <a:extLst/>
          </a:lstStyle>
          <a:p>
            <a:pPr algn="ctr">
              <a:defRPr/>
            </a:pPr>
            <a:r>
              <a:rPr lang="hr-HR" dirty="0" smtClean="0">
                <a:solidFill>
                  <a:schemeClr val="tx2">
                    <a:lumMod val="50000"/>
                  </a:schemeClr>
                </a:solidFill>
                <a:cs typeface="Arial" charset="0"/>
              </a:rPr>
              <a:t>Fotoničke komunikacijske tehnologije, FER, Zagreb, </a:t>
            </a:r>
            <a:fld id="{08108EDE-E637-48CC-98C8-66FD4B50FF52}" type="datetime4">
              <a:rPr lang="en-US" smtClean="0">
                <a:solidFill>
                  <a:schemeClr val="tx2">
                    <a:lumMod val="50000"/>
                  </a:schemeClr>
                </a:solidFill>
                <a:cs typeface="Arial" charset="0"/>
              </a:rPr>
              <a:pPr algn="ctr">
                <a:defRPr/>
              </a:pPr>
              <a:t>October 25, 2011</a:t>
            </a:fld>
            <a:endParaRPr lang="en-US" dirty="0">
              <a:solidFill>
                <a:schemeClr val="tx2">
                  <a:lumMod val="50000"/>
                </a:schemeClr>
              </a:solidFill>
              <a:cs typeface="Arial" charset="0"/>
            </a:endParaRPr>
          </a:p>
        </p:txBody>
      </p:sp>
      <p:sp>
        <p:nvSpPr>
          <p:cNvPr id="28" name="Slide Number Placeholder 22"/>
          <p:cNvSpPr txBox="1">
            <a:spLocks/>
          </p:cNvSpPr>
          <p:nvPr userDrawn="1"/>
        </p:nvSpPr>
        <p:spPr>
          <a:xfrm>
            <a:off x="457200" y="6400800"/>
            <a:ext cx="1066800" cy="365125"/>
          </a:xfrm>
          <a:prstGeom prst="rect">
            <a:avLst/>
          </a:prstGeom>
        </p:spPr>
        <p:txBody>
          <a:bodyPr lIns="0" anchor="b"/>
          <a:lstStyle>
            <a:lvl1pPr algn="l">
              <a:defRPr sz="1000" b="1">
                <a:solidFill>
                  <a:schemeClr val="bg1"/>
                </a:solidFill>
                <a:latin typeface="+mj-lt"/>
              </a:defRPr>
            </a:lvl1pPr>
            <a:extLst/>
          </a:lstStyle>
          <a:p>
            <a:pPr>
              <a:defRPr/>
            </a:pPr>
            <a:r>
              <a:rPr lang="hr-HR" dirty="0" smtClean="0">
                <a:solidFill>
                  <a:schemeClr val="tx2">
                    <a:lumMod val="50000"/>
                  </a:schemeClr>
                </a:solidFill>
                <a:cs typeface="Arial" charset="0"/>
              </a:rPr>
              <a:t>Marko Lacković</a:t>
            </a:r>
            <a:endParaRPr lang="en-US" dirty="0">
              <a:solidFill>
                <a:schemeClr val="tx2">
                  <a:lumMod val="50000"/>
                </a:schemeClr>
              </a:solidFill>
              <a:cs typeface="Arial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700" r:id="rId3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 spc="-150">
          <a:solidFill>
            <a:schemeClr val="bg1"/>
          </a:solidFill>
          <a:effectLst/>
          <a:latin typeface="Cambria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orbel" pitchFamily="34" charset="0"/>
        </a:defRPr>
      </a:lvl9pPr>
      <a:extLst/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SzPct val="95000"/>
        <a:buFont typeface="Wingdings" pitchFamily="2" charset="2"/>
        <a:buChar char="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2" charset="2"/>
        <a:buChar char=""/>
        <a:defRPr sz="2600" kern="1200">
          <a:solidFill>
            <a:schemeClr val="bg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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rgbClr val="A28E6A"/>
        </a:buClr>
        <a:buFont typeface="Wingdings 3" pitchFamily="18" charset="2"/>
        <a:buChar char=""/>
        <a:defRPr sz="2200" kern="1200">
          <a:solidFill>
            <a:schemeClr val="bg1"/>
          </a:solidFill>
          <a:latin typeface="+mn-lt"/>
          <a:ea typeface="+mn-ea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rgbClr val="A28E6A"/>
        </a:buClr>
        <a:buFont typeface="Wingdings 2" pitchFamily="18" charset="2"/>
        <a:buChar char="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Dokument_programa_Microsoft_Office_Word_97___20031.doc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Delovni_list_programa_Microsoft_Office_Excel_97-20032.xls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Delovni_list_programa_Microsoft_Office_Excel_97-20033.xls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/>
        </p:nvSpPr>
        <p:spPr>
          <a:xfrm>
            <a:off x="760040" y="2924944"/>
            <a:ext cx="7772400" cy="1336340"/>
          </a:xfrm>
          <a:prstGeom prst="rect">
            <a:avLst/>
          </a:prstGeom>
        </p:spPr>
        <p:txBody>
          <a:bodyPr anchor="b"/>
          <a:lstStyle/>
          <a:p>
            <a:pPr algn="ctr">
              <a:defRPr/>
            </a:pPr>
            <a:endParaRPr lang="en-US" sz="44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</p:txBody>
      </p:sp>
      <p:sp>
        <p:nvSpPr>
          <p:cNvPr id="5" name="Rectangle 4"/>
          <p:cNvSpPr txBox="1">
            <a:spLocks/>
          </p:cNvSpPr>
          <p:nvPr/>
        </p:nvSpPr>
        <p:spPr>
          <a:xfrm>
            <a:off x="0" y="5229200"/>
            <a:ext cx="7772400" cy="1052513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 dirty="0"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2418258"/>
            <a:ext cx="7772400" cy="1874838"/>
          </a:xfrm>
        </p:spPr>
        <p:txBody>
          <a:bodyPr/>
          <a:lstStyle/>
          <a:p>
            <a:r>
              <a:rPr lang="hr-HR" sz="4000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Fotoničke komunikacijske tehnologije</a:t>
            </a:r>
            <a:r>
              <a:rPr lang="en-US" sz="4000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hr-HR" sz="4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532" y="4961148"/>
            <a:ext cx="7010400" cy="1600200"/>
          </a:xfrm>
        </p:spPr>
        <p:txBody>
          <a:bodyPr/>
          <a:lstStyle/>
          <a:p>
            <a:pPr algn="l"/>
            <a:r>
              <a:rPr lang="hr-HR" sz="1800" b="1" dirty="0" smtClean="0">
                <a:solidFill>
                  <a:schemeClr val="tx1"/>
                </a:solidFill>
                <a:latin typeface="Cambria" pitchFamily="18" charset="0"/>
              </a:rPr>
              <a:t>doc.dr.sc</a:t>
            </a:r>
            <a:r>
              <a:rPr lang="hr-HR" sz="1800" b="1" dirty="0">
                <a:solidFill>
                  <a:schemeClr val="tx1"/>
                </a:solidFill>
                <a:latin typeface="Cambria" pitchFamily="18" charset="0"/>
              </a:rPr>
              <a:t>. Marko Lacković </a:t>
            </a:r>
            <a:r>
              <a:rPr lang="hr-HR" sz="1800" dirty="0">
                <a:solidFill>
                  <a:schemeClr val="tx1"/>
                </a:solidFill>
                <a:latin typeface="Cambria" pitchFamily="18" charset="0"/>
              </a:rPr>
              <a:t>[marko.lackovic@gmail.com]</a:t>
            </a:r>
          </a:p>
          <a:p>
            <a:pPr algn="l"/>
            <a:r>
              <a:rPr lang="hr-HR" sz="1800" dirty="0">
                <a:solidFill>
                  <a:schemeClr val="tx1"/>
                </a:solidFill>
                <a:latin typeface="Cambria" pitchFamily="18" charset="0"/>
              </a:rPr>
              <a:t>Fakultet elektrotehnike i računarstva </a:t>
            </a:r>
            <a:br>
              <a:rPr lang="hr-HR" sz="1800" dirty="0">
                <a:solidFill>
                  <a:schemeClr val="tx1"/>
                </a:solidFill>
                <a:latin typeface="Cambria" pitchFamily="18" charset="0"/>
              </a:rPr>
            </a:br>
            <a:r>
              <a:rPr lang="hr-HR" sz="1800" dirty="0">
                <a:solidFill>
                  <a:schemeClr val="tx1"/>
                </a:solidFill>
                <a:latin typeface="Cambria" pitchFamily="18" charset="0"/>
              </a:rPr>
              <a:t>Zavod za telekomunikacije</a:t>
            </a:r>
          </a:p>
          <a:p>
            <a:pPr algn="l"/>
            <a:endParaRPr lang="hr-HR" sz="1800" dirty="0">
              <a:solidFill>
                <a:schemeClr val="tx1"/>
              </a:solidFill>
              <a:latin typeface="Cambria" pitchFamily="18" charset="0"/>
            </a:endParaRPr>
          </a:p>
          <a:p>
            <a:pPr indent="-342900" algn="l" fontAlgn="auto">
              <a:spcBef>
                <a:spcPts val="0"/>
              </a:spcBef>
              <a:spcAft>
                <a:spcPts val="0"/>
              </a:spcAft>
              <a:defRPr/>
            </a:pPr>
            <a:fld id="{8AE18C3C-B406-4219-9F10-3790D87F1115}" type="datetime1">
              <a:rPr lang="hr-HR" sz="1800">
                <a:solidFill>
                  <a:schemeClr val="tx1"/>
                </a:solidFill>
                <a:latin typeface="Cambria" pitchFamily="18" charset="0"/>
              </a:rPr>
              <a:pPr indent="-3429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25.10.2011</a:t>
            </a:fld>
            <a:endParaRPr lang="en-US" sz="1800" dirty="0">
              <a:solidFill>
                <a:schemeClr val="tx1"/>
              </a:solidFill>
              <a:latin typeface="Cambria" pitchFamily="18" charset="0"/>
            </a:endParaRPr>
          </a:p>
          <a:p>
            <a:pPr algn="l"/>
            <a:endParaRPr lang="hr-HR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1849438" y="3276600"/>
            <a:ext cx="481012" cy="160338"/>
          </a:xfrm>
          <a:prstGeom prst="rect">
            <a:avLst/>
          </a:prstGeom>
          <a:solidFill>
            <a:srgbClr val="FFFF66"/>
          </a:solidFill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1849438" y="3917950"/>
            <a:ext cx="481012" cy="160338"/>
          </a:xfrm>
          <a:prstGeom prst="rect">
            <a:avLst/>
          </a:prstGeom>
          <a:solidFill>
            <a:srgbClr val="FFFF66"/>
          </a:solidFill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1849438" y="4559300"/>
            <a:ext cx="481012" cy="160338"/>
          </a:xfrm>
          <a:prstGeom prst="rect">
            <a:avLst/>
          </a:prstGeom>
          <a:solidFill>
            <a:srgbClr val="FFFF66"/>
          </a:solidFill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1849438" y="5200650"/>
            <a:ext cx="481012" cy="161925"/>
          </a:xfrm>
          <a:prstGeom prst="rect">
            <a:avLst/>
          </a:prstGeom>
          <a:solidFill>
            <a:srgbClr val="FFFF66"/>
          </a:solidFill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4" name="Rectangle 6"/>
          <p:cNvSpPr>
            <a:spLocks noChangeArrowheads="1"/>
          </p:cNvSpPr>
          <p:nvPr/>
        </p:nvSpPr>
        <p:spPr bwMode="auto">
          <a:xfrm>
            <a:off x="2330450" y="3036888"/>
            <a:ext cx="5132388" cy="2565400"/>
          </a:xfrm>
          <a:prstGeom prst="rect">
            <a:avLst/>
          </a:prstGeom>
          <a:solidFill>
            <a:srgbClr val="CC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751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Multiplekser</a:t>
            </a:r>
            <a:r>
              <a:rPr lang="en-US" dirty="0"/>
              <a:t> s Mach - </a:t>
            </a:r>
            <a:r>
              <a:rPr lang="en-US" dirty="0" err="1"/>
              <a:t>Zehnderovim</a:t>
            </a:r>
            <a:r>
              <a:rPr lang="en-US" dirty="0"/>
              <a:t> </a:t>
            </a:r>
            <a:r>
              <a:rPr lang="en-US" dirty="0" err="1"/>
              <a:t>interferometrom</a:t>
            </a:r>
            <a:endParaRPr lang="en-US" sz="3200" i="1" dirty="0"/>
          </a:p>
        </p:txBody>
      </p:sp>
      <p:sp>
        <p:nvSpPr>
          <p:cNvPr id="145416" name="Freeform 8"/>
          <p:cNvSpPr>
            <a:spLocks/>
          </p:cNvSpPr>
          <p:nvPr/>
        </p:nvSpPr>
        <p:spPr bwMode="auto">
          <a:xfrm>
            <a:off x="2811463" y="3357563"/>
            <a:ext cx="481012" cy="280987"/>
          </a:xfrm>
          <a:custGeom>
            <a:avLst/>
            <a:gdLst>
              <a:gd name="T0" fmla="*/ 0 w 303"/>
              <a:gd name="T1" fmla="*/ 0 h 177"/>
              <a:gd name="T2" fmla="*/ 19050 w 303"/>
              <a:gd name="T3" fmla="*/ 1587 h 177"/>
              <a:gd name="T4" fmla="*/ 36512 w 303"/>
              <a:gd name="T5" fmla="*/ 3175 h 177"/>
              <a:gd name="T6" fmla="*/ 53975 w 303"/>
              <a:gd name="T7" fmla="*/ 7937 h 177"/>
              <a:gd name="T8" fmla="*/ 69850 w 303"/>
              <a:gd name="T9" fmla="*/ 12700 h 177"/>
              <a:gd name="T10" fmla="*/ 85725 w 303"/>
              <a:gd name="T11" fmla="*/ 17462 h 177"/>
              <a:gd name="T12" fmla="*/ 100012 w 303"/>
              <a:gd name="T13" fmla="*/ 23812 h 177"/>
              <a:gd name="T14" fmla="*/ 114300 w 303"/>
              <a:gd name="T15" fmla="*/ 30162 h 177"/>
              <a:gd name="T16" fmla="*/ 127000 w 303"/>
              <a:gd name="T17" fmla="*/ 38100 h 177"/>
              <a:gd name="T18" fmla="*/ 138112 w 303"/>
              <a:gd name="T19" fmla="*/ 46037 h 177"/>
              <a:gd name="T20" fmla="*/ 149225 w 303"/>
              <a:gd name="T21" fmla="*/ 55562 h 177"/>
              <a:gd name="T22" fmla="*/ 160337 w 303"/>
              <a:gd name="T23" fmla="*/ 66675 h 177"/>
              <a:gd name="T24" fmla="*/ 168275 w 303"/>
              <a:gd name="T25" fmla="*/ 77787 h 177"/>
              <a:gd name="T26" fmla="*/ 177800 w 303"/>
              <a:gd name="T27" fmla="*/ 90487 h 177"/>
              <a:gd name="T28" fmla="*/ 184150 w 303"/>
              <a:gd name="T29" fmla="*/ 103187 h 177"/>
              <a:gd name="T30" fmla="*/ 190500 w 303"/>
              <a:gd name="T31" fmla="*/ 115887 h 177"/>
              <a:gd name="T32" fmla="*/ 196850 w 303"/>
              <a:gd name="T33" fmla="*/ 131762 h 177"/>
              <a:gd name="T34" fmla="*/ 201612 w 303"/>
              <a:gd name="T35" fmla="*/ 146050 h 177"/>
              <a:gd name="T36" fmla="*/ 207962 w 303"/>
              <a:gd name="T37" fmla="*/ 160337 h 177"/>
              <a:gd name="T38" fmla="*/ 212725 w 303"/>
              <a:gd name="T39" fmla="*/ 173037 h 177"/>
              <a:gd name="T40" fmla="*/ 219075 w 303"/>
              <a:gd name="T41" fmla="*/ 185737 h 177"/>
              <a:gd name="T42" fmla="*/ 227012 w 303"/>
              <a:gd name="T43" fmla="*/ 196850 h 177"/>
              <a:gd name="T44" fmla="*/ 236537 w 303"/>
              <a:gd name="T45" fmla="*/ 207962 h 177"/>
              <a:gd name="T46" fmla="*/ 246062 w 303"/>
              <a:gd name="T47" fmla="*/ 217487 h 177"/>
              <a:gd name="T48" fmla="*/ 257175 w 303"/>
              <a:gd name="T49" fmla="*/ 227012 h 177"/>
              <a:gd name="T50" fmla="*/ 269875 w 303"/>
              <a:gd name="T51" fmla="*/ 236537 h 177"/>
              <a:gd name="T52" fmla="*/ 284162 w 303"/>
              <a:gd name="T53" fmla="*/ 242887 h 177"/>
              <a:gd name="T54" fmla="*/ 298450 w 303"/>
              <a:gd name="T55" fmla="*/ 249237 h 177"/>
              <a:gd name="T56" fmla="*/ 314325 w 303"/>
              <a:gd name="T57" fmla="*/ 255587 h 177"/>
              <a:gd name="T58" fmla="*/ 331787 w 303"/>
              <a:gd name="T59" fmla="*/ 261937 h 177"/>
              <a:gd name="T60" fmla="*/ 349250 w 303"/>
              <a:gd name="T61" fmla="*/ 266700 h 177"/>
              <a:gd name="T62" fmla="*/ 368300 w 303"/>
              <a:gd name="T63" fmla="*/ 271462 h 177"/>
              <a:gd name="T64" fmla="*/ 388937 w 303"/>
              <a:gd name="T65" fmla="*/ 274637 h 177"/>
              <a:gd name="T66" fmla="*/ 411162 w 303"/>
              <a:gd name="T67" fmla="*/ 276225 h 177"/>
              <a:gd name="T68" fmla="*/ 433387 w 303"/>
              <a:gd name="T69" fmla="*/ 279400 h 177"/>
              <a:gd name="T70" fmla="*/ 455612 w 303"/>
              <a:gd name="T71" fmla="*/ 279400 h 177"/>
              <a:gd name="T72" fmla="*/ 481012 w 303"/>
              <a:gd name="T73" fmla="*/ 280987 h 17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03"/>
              <a:gd name="T112" fmla="*/ 0 h 177"/>
              <a:gd name="T113" fmla="*/ 303 w 303"/>
              <a:gd name="T114" fmla="*/ 177 h 17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03" h="177">
                <a:moveTo>
                  <a:pt x="0" y="0"/>
                </a:moveTo>
                <a:lnTo>
                  <a:pt x="12" y="1"/>
                </a:lnTo>
                <a:lnTo>
                  <a:pt x="23" y="2"/>
                </a:lnTo>
                <a:lnTo>
                  <a:pt x="34" y="5"/>
                </a:lnTo>
                <a:lnTo>
                  <a:pt x="44" y="8"/>
                </a:lnTo>
                <a:lnTo>
                  <a:pt x="54" y="11"/>
                </a:lnTo>
                <a:lnTo>
                  <a:pt x="63" y="15"/>
                </a:lnTo>
                <a:lnTo>
                  <a:pt x="72" y="19"/>
                </a:lnTo>
                <a:lnTo>
                  <a:pt x="80" y="24"/>
                </a:lnTo>
                <a:lnTo>
                  <a:pt x="87" y="29"/>
                </a:lnTo>
                <a:lnTo>
                  <a:pt x="94" y="35"/>
                </a:lnTo>
                <a:lnTo>
                  <a:pt x="101" y="42"/>
                </a:lnTo>
                <a:lnTo>
                  <a:pt x="106" y="49"/>
                </a:lnTo>
                <a:lnTo>
                  <a:pt x="112" y="57"/>
                </a:lnTo>
                <a:lnTo>
                  <a:pt x="116" y="65"/>
                </a:lnTo>
                <a:lnTo>
                  <a:pt x="120" y="73"/>
                </a:lnTo>
                <a:lnTo>
                  <a:pt x="124" y="83"/>
                </a:lnTo>
                <a:lnTo>
                  <a:pt x="127" y="92"/>
                </a:lnTo>
                <a:lnTo>
                  <a:pt x="131" y="101"/>
                </a:lnTo>
                <a:lnTo>
                  <a:pt x="134" y="109"/>
                </a:lnTo>
                <a:lnTo>
                  <a:pt x="138" y="117"/>
                </a:lnTo>
                <a:lnTo>
                  <a:pt x="143" y="124"/>
                </a:lnTo>
                <a:lnTo>
                  <a:pt x="149" y="131"/>
                </a:lnTo>
                <a:lnTo>
                  <a:pt x="155" y="137"/>
                </a:lnTo>
                <a:lnTo>
                  <a:pt x="162" y="143"/>
                </a:lnTo>
                <a:lnTo>
                  <a:pt x="170" y="149"/>
                </a:lnTo>
                <a:lnTo>
                  <a:pt x="179" y="153"/>
                </a:lnTo>
                <a:lnTo>
                  <a:pt x="188" y="157"/>
                </a:lnTo>
                <a:lnTo>
                  <a:pt x="198" y="161"/>
                </a:lnTo>
                <a:lnTo>
                  <a:pt x="209" y="165"/>
                </a:lnTo>
                <a:lnTo>
                  <a:pt x="220" y="168"/>
                </a:lnTo>
                <a:lnTo>
                  <a:pt x="232" y="171"/>
                </a:lnTo>
                <a:lnTo>
                  <a:pt x="245" y="173"/>
                </a:lnTo>
                <a:lnTo>
                  <a:pt x="259" y="174"/>
                </a:lnTo>
                <a:lnTo>
                  <a:pt x="273" y="176"/>
                </a:lnTo>
                <a:lnTo>
                  <a:pt x="287" y="176"/>
                </a:lnTo>
                <a:lnTo>
                  <a:pt x="303" y="177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7" name="Freeform 9"/>
          <p:cNvSpPr>
            <a:spLocks/>
          </p:cNvSpPr>
          <p:nvPr/>
        </p:nvSpPr>
        <p:spPr bwMode="auto">
          <a:xfrm>
            <a:off x="2811463" y="3717925"/>
            <a:ext cx="481012" cy="280988"/>
          </a:xfrm>
          <a:custGeom>
            <a:avLst/>
            <a:gdLst>
              <a:gd name="T0" fmla="*/ 0 w 303"/>
              <a:gd name="T1" fmla="*/ 280988 h 177"/>
              <a:gd name="T2" fmla="*/ 19050 w 303"/>
              <a:gd name="T3" fmla="*/ 277813 h 177"/>
              <a:gd name="T4" fmla="*/ 36512 w 303"/>
              <a:gd name="T5" fmla="*/ 276225 h 177"/>
              <a:gd name="T6" fmla="*/ 53975 w 303"/>
              <a:gd name="T7" fmla="*/ 271463 h 177"/>
              <a:gd name="T8" fmla="*/ 69850 w 303"/>
              <a:gd name="T9" fmla="*/ 268288 h 177"/>
              <a:gd name="T10" fmla="*/ 85725 w 303"/>
              <a:gd name="T11" fmla="*/ 261938 h 177"/>
              <a:gd name="T12" fmla="*/ 100012 w 303"/>
              <a:gd name="T13" fmla="*/ 255588 h 177"/>
              <a:gd name="T14" fmla="*/ 114300 w 303"/>
              <a:gd name="T15" fmla="*/ 249238 h 177"/>
              <a:gd name="T16" fmla="*/ 127000 w 303"/>
              <a:gd name="T17" fmla="*/ 242888 h 177"/>
              <a:gd name="T18" fmla="*/ 138112 w 303"/>
              <a:gd name="T19" fmla="*/ 233363 h 177"/>
              <a:gd name="T20" fmla="*/ 149225 w 303"/>
              <a:gd name="T21" fmla="*/ 223838 h 177"/>
              <a:gd name="T22" fmla="*/ 160337 w 303"/>
              <a:gd name="T23" fmla="*/ 212725 h 177"/>
              <a:gd name="T24" fmla="*/ 168275 w 303"/>
              <a:gd name="T25" fmla="*/ 203200 h 177"/>
              <a:gd name="T26" fmla="*/ 177800 w 303"/>
              <a:gd name="T27" fmla="*/ 190500 h 177"/>
              <a:gd name="T28" fmla="*/ 184150 w 303"/>
              <a:gd name="T29" fmla="*/ 177800 h 177"/>
              <a:gd name="T30" fmla="*/ 190500 w 303"/>
              <a:gd name="T31" fmla="*/ 163513 h 177"/>
              <a:gd name="T32" fmla="*/ 196850 w 303"/>
              <a:gd name="T33" fmla="*/ 149225 h 177"/>
              <a:gd name="T34" fmla="*/ 201612 w 303"/>
              <a:gd name="T35" fmla="*/ 134938 h 177"/>
              <a:gd name="T36" fmla="*/ 207962 w 303"/>
              <a:gd name="T37" fmla="*/ 120650 h 177"/>
              <a:gd name="T38" fmla="*/ 212725 w 303"/>
              <a:gd name="T39" fmla="*/ 107950 h 177"/>
              <a:gd name="T40" fmla="*/ 219075 w 303"/>
              <a:gd name="T41" fmla="*/ 95250 h 177"/>
              <a:gd name="T42" fmla="*/ 227012 w 303"/>
              <a:gd name="T43" fmla="*/ 84138 h 177"/>
              <a:gd name="T44" fmla="*/ 236537 w 303"/>
              <a:gd name="T45" fmla="*/ 71438 h 177"/>
              <a:gd name="T46" fmla="*/ 246062 w 303"/>
              <a:gd name="T47" fmla="*/ 61913 h 177"/>
              <a:gd name="T48" fmla="*/ 257175 w 303"/>
              <a:gd name="T49" fmla="*/ 52388 h 177"/>
              <a:gd name="T50" fmla="*/ 269875 w 303"/>
              <a:gd name="T51" fmla="*/ 44450 h 177"/>
              <a:gd name="T52" fmla="*/ 284162 w 303"/>
              <a:gd name="T53" fmla="*/ 36513 h 177"/>
              <a:gd name="T54" fmla="*/ 298450 w 303"/>
              <a:gd name="T55" fmla="*/ 30163 h 177"/>
              <a:gd name="T56" fmla="*/ 314325 w 303"/>
              <a:gd name="T57" fmla="*/ 23813 h 177"/>
              <a:gd name="T58" fmla="*/ 331787 w 303"/>
              <a:gd name="T59" fmla="*/ 17463 h 177"/>
              <a:gd name="T60" fmla="*/ 349250 w 303"/>
              <a:gd name="T61" fmla="*/ 12700 h 177"/>
              <a:gd name="T62" fmla="*/ 368300 w 303"/>
              <a:gd name="T63" fmla="*/ 9525 h 177"/>
              <a:gd name="T64" fmla="*/ 388937 w 303"/>
              <a:gd name="T65" fmla="*/ 6350 h 177"/>
              <a:gd name="T66" fmla="*/ 411162 w 303"/>
              <a:gd name="T67" fmla="*/ 3175 h 177"/>
              <a:gd name="T68" fmla="*/ 433387 w 303"/>
              <a:gd name="T69" fmla="*/ 1588 h 177"/>
              <a:gd name="T70" fmla="*/ 455612 w 303"/>
              <a:gd name="T71" fmla="*/ 0 h 177"/>
              <a:gd name="T72" fmla="*/ 481012 w 303"/>
              <a:gd name="T73" fmla="*/ 0 h 17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03"/>
              <a:gd name="T112" fmla="*/ 0 h 177"/>
              <a:gd name="T113" fmla="*/ 303 w 303"/>
              <a:gd name="T114" fmla="*/ 177 h 17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03" h="177">
                <a:moveTo>
                  <a:pt x="0" y="177"/>
                </a:moveTo>
                <a:lnTo>
                  <a:pt x="12" y="175"/>
                </a:lnTo>
                <a:lnTo>
                  <a:pt x="23" y="174"/>
                </a:lnTo>
                <a:lnTo>
                  <a:pt x="34" y="171"/>
                </a:lnTo>
                <a:lnTo>
                  <a:pt x="44" y="169"/>
                </a:lnTo>
                <a:lnTo>
                  <a:pt x="54" y="165"/>
                </a:lnTo>
                <a:lnTo>
                  <a:pt x="63" y="161"/>
                </a:lnTo>
                <a:lnTo>
                  <a:pt x="72" y="157"/>
                </a:lnTo>
                <a:lnTo>
                  <a:pt x="80" y="153"/>
                </a:lnTo>
                <a:lnTo>
                  <a:pt x="87" y="147"/>
                </a:lnTo>
                <a:lnTo>
                  <a:pt x="94" y="141"/>
                </a:lnTo>
                <a:lnTo>
                  <a:pt x="101" y="134"/>
                </a:lnTo>
                <a:lnTo>
                  <a:pt x="106" y="128"/>
                </a:lnTo>
                <a:lnTo>
                  <a:pt x="112" y="120"/>
                </a:lnTo>
                <a:lnTo>
                  <a:pt x="116" y="112"/>
                </a:lnTo>
                <a:lnTo>
                  <a:pt x="120" y="103"/>
                </a:lnTo>
                <a:lnTo>
                  <a:pt x="124" y="94"/>
                </a:lnTo>
                <a:lnTo>
                  <a:pt x="127" y="85"/>
                </a:lnTo>
                <a:lnTo>
                  <a:pt x="131" y="76"/>
                </a:lnTo>
                <a:lnTo>
                  <a:pt x="134" y="68"/>
                </a:lnTo>
                <a:lnTo>
                  <a:pt x="138" y="60"/>
                </a:lnTo>
                <a:lnTo>
                  <a:pt x="143" y="53"/>
                </a:lnTo>
                <a:lnTo>
                  <a:pt x="149" y="45"/>
                </a:lnTo>
                <a:lnTo>
                  <a:pt x="155" y="39"/>
                </a:lnTo>
                <a:lnTo>
                  <a:pt x="162" y="33"/>
                </a:lnTo>
                <a:lnTo>
                  <a:pt x="170" y="28"/>
                </a:lnTo>
                <a:lnTo>
                  <a:pt x="179" y="23"/>
                </a:lnTo>
                <a:lnTo>
                  <a:pt x="188" y="19"/>
                </a:lnTo>
                <a:lnTo>
                  <a:pt x="198" y="15"/>
                </a:lnTo>
                <a:lnTo>
                  <a:pt x="209" y="11"/>
                </a:lnTo>
                <a:lnTo>
                  <a:pt x="220" y="8"/>
                </a:lnTo>
                <a:lnTo>
                  <a:pt x="232" y="6"/>
                </a:lnTo>
                <a:lnTo>
                  <a:pt x="245" y="4"/>
                </a:lnTo>
                <a:lnTo>
                  <a:pt x="259" y="2"/>
                </a:lnTo>
                <a:lnTo>
                  <a:pt x="273" y="1"/>
                </a:lnTo>
                <a:lnTo>
                  <a:pt x="287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>
            <a:off x="2330450" y="3357563"/>
            <a:ext cx="423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9" name="Freeform 11"/>
          <p:cNvSpPr>
            <a:spLocks/>
          </p:cNvSpPr>
          <p:nvPr/>
        </p:nvSpPr>
        <p:spPr bwMode="auto">
          <a:xfrm>
            <a:off x="2744788" y="3324225"/>
            <a:ext cx="66675" cy="66675"/>
          </a:xfrm>
          <a:custGeom>
            <a:avLst/>
            <a:gdLst>
              <a:gd name="T0" fmla="*/ 0 w 42"/>
              <a:gd name="T1" fmla="*/ 0 h 42"/>
              <a:gd name="T2" fmla="*/ 66675 w 42"/>
              <a:gd name="T3" fmla="*/ 33338 h 42"/>
              <a:gd name="T4" fmla="*/ 0 w 42"/>
              <a:gd name="T5" fmla="*/ 66675 h 42"/>
              <a:gd name="T6" fmla="*/ 0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0" y="0"/>
                </a:moveTo>
                <a:lnTo>
                  <a:pt x="42" y="21"/>
                </a:lnTo>
                <a:lnTo>
                  <a:pt x="0" y="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0" name="Line 12"/>
          <p:cNvSpPr>
            <a:spLocks noChangeShapeType="1"/>
          </p:cNvSpPr>
          <p:nvPr/>
        </p:nvSpPr>
        <p:spPr bwMode="auto">
          <a:xfrm>
            <a:off x="2330450" y="3998913"/>
            <a:ext cx="423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1" name="Freeform 13"/>
          <p:cNvSpPr>
            <a:spLocks/>
          </p:cNvSpPr>
          <p:nvPr/>
        </p:nvSpPr>
        <p:spPr bwMode="auto">
          <a:xfrm>
            <a:off x="2744788" y="3965575"/>
            <a:ext cx="66675" cy="66675"/>
          </a:xfrm>
          <a:custGeom>
            <a:avLst/>
            <a:gdLst>
              <a:gd name="T0" fmla="*/ 0 w 42"/>
              <a:gd name="T1" fmla="*/ 0 h 42"/>
              <a:gd name="T2" fmla="*/ 66675 w 42"/>
              <a:gd name="T3" fmla="*/ 33338 h 42"/>
              <a:gd name="T4" fmla="*/ 0 w 42"/>
              <a:gd name="T5" fmla="*/ 66675 h 42"/>
              <a:gd name="T6" fmla="*/ 0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0" y="0"/>
                </a:moveTo>
                <a:lnTo>
                  <a:pt x="42" y="21"/>
                </a:lnTo>
                <a:lnTo>
                  <a:pt x="0" y="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2" name="Freeform 14"/>
          <p:cNvSpPr>
            <a:spLocks/>
          </p:cNvSpPr>
          <p:nvPr/>
        </p:nvSpPr>
        <p:spPr bwMode="auto">
          <a:xfrm>
            <a:off x="3292475" y="3357563"/>
            <a:ext cx="481013" cy="280987"/>
          </a:xfrm>
          <a:custGeom>
            <a:avLst/>
            <a:gdLst>
              <a:gd name="T0" fmla="*/ 0 w 303"/>
              <a:gd name="T1" fmla="*/ 280987 h 177"/>
              <a:gd name="T2" fmla="*/ 23813 w 303"/>
              <a:gd name="T3" fmla="*/ 279400 h 177"/>
              <a:gd name="T4" fmla="*/ 47625 w 303"/>
              <a:gd name="T5" fmla="*/ 279400 h 177"/>
              <a:gd name="T6" fmla="*/ 69850 w 303"/>
              <a:gd name="T7" fmla="*/ 276225 h 177"/>
              <a:gd name="T8" fmla="*/ 92075 w 303"/>
              <a:gd name="T9" fmla="*/ 274637 h 177"/>
              <a:gd name="T10" fmla="*/ 112713 w 303"/>
              <a:gd name="T11" fmla="*/ 269875 h 177"/>
              <a:gd name="T12" fmla="*/ 131763 w 303"/>
              <a:gd name="T13" fmla="*/ 265112 h 177"/>
              <a:gd name="T14" fmla="*/ 149225 w 303"/>
              <a:gd name="T15" fmla="*/ 261937 h 177"/>
              <a:gd name="T16" fmla="*/ 166688 w 303"/>
              <a:gd name="T17" fmla="*/ 255587 h 177"/>
              <a:gd name="T18" fmla="*/ 182563 w 303"/>
              <a:gd name="T19" fmla="*/ 249237 h 177"/>
              <a:gd name="T20" fmla="*/ 198438 w 303"/>
              <a:gd name="T21" fmla="*/ 241300 h 177"/>
              <a:gd name="T22" fmla="*/ 211138 w 303"/>
              <a:gd name="T23" fmla="*/ 233362 h 177"/>
              <a:gd name="T24" fmla="*/ 223838 w 303"/>
              <a:gd name="T25" fmla="*/ 223837 h 177"/>
              <a:gd name="T26" fmla="*/ 234950 w 303"/>
              <a:gd name="T27" fmla="*/ 214312 h 177"/>
              <a:gd name="T28" fmla="*/ 246063 w 303"/>
              <a:gd name="T29" fmla="*/ 203200 h 177"/>
              <a:gd name="T30" fmla="*/ 254000 w 303"/>
              <a:gd name="T31" fmla="*/ 193675 h 177"/>
              <a:gd name="T32" fmla="*/ 263525 w 303"/>
              <a:gd name="T33" fmla="*/ 180975 h 177"/>
              <a:gd name="T34" fmla="*/ 269875 w 303"/>
              <a:gd name="T35" fmla="*/ 166687 h 177"/>
              <a:gd name="T36" fmla="*/ 276225 w 303"/>
              <a:gd name="T37" fmla="*/ 153987 h 177"/>
              <a:gd name="T38" fmla="*/ 280988 w 303"/>
              <a:gd name="T39" fmla="*/ 139700 h 177"/>
              <a:gd name="T40" fmla="*/ 285750 w 303"/>
              <a:gd name="T41" fmla="*/ 125412 h 177"/>
              <a:gd name="T42" fmla="*/ 290513 w 303"/>
              <a:gd name="T43" fmla="*/ 111125 h 177"/>
              <a:gd name="T44" fmla="*/ 296863 w 303"/>
              <a:gd name="T45" fmla="*/ 96837 h 177"/>
              <a:gd name="T46" fmla="*/ 304800 w 303"/>
              <a:gd name="T47" fmla="*/ 84137 h 177"/>
              <a:gd name="T48" fmla="*/ 312738 w 303"/>
              <a:gd name="T49" fmla="*/ 73025 h 177"/>
              <a:gd name="T50" fmla="*/ 320675 w 303"/>
              <a:gd name="T51" fmla="*/ 61912 h 177"/>
              <a:gd name="T52" fmla="*/ 330200 w 303"/>
              <a:gd name="T53" fmla="*/ 52387 h 177"/>
              <a:gd name="T54" fmla="*/ 339725 w 303"/>
              <a:gd name="T55" fmla="*/ 42862 h 177"/>
              <a:gd name="T56" fmla="*/ 350838 w 303"/>
              <a:gd name="T57" fmla="*/ 34925 h 177"/>
              <a:gd name="T58" fmla="*/ 361950 w 303"/>
              <a:gd name="T59" fmla="*/ 26987 h 177"/>
              <a:gd name="T60" fmla="*/ 374650 w 303"/>
              <a:gd name="T61" fmla="*/ 20637 h 177"/>
              <a:gd name="T62" fmla="*/ 387350 w 303"/>
              <a:gd name="T63" fmla="*/ 15875 h 177"/>
              <a:gd name="T64" fmla="*/ 401638 w 303"/>
              <a:gd name="T65" fmla="*/ 9525 h 177"/>
              <a:gd name="T66" fmla="*/ 415925 w 303"/>
              <a:gd name="T67" fmla="*/ 6350 h 177"/>
              <a:gd name="T68" fmla="*/ 430213 w 303"/>
              <a:gd name="T69" fmla="*/ 3175 h 177"/>
              <a:gd name="T70" fmla="*/ 446088 w 303"/>
              <a:gd name="T71" fmla="*/ 1587 h 177"/>
              <a:gd name="T72" fmla="*/ 463550 w 303"/>
              <a:gd name="T73" fmla="*/ 0 h 177"/>
              <a:gd name="T74" fmla="*/ 481013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0" y="177"/>
                </a:moveTo>
                <a:lnTo>
                  <a:pt x="15" y="176"/>
                </a:lnTo>
                <a:lnTo>
                  <a:pt x="30" y="176"/>
                </a:lnTo>
                <a:lnTo>
                  <a:pt x="44" y="174"/>
                </a:lnTo>
                <a:lnTo>
                  <a:pt x="58" y="173"/>
                </a:lnTo>
                <a:lnTo>
                  <a:pt x="71" y="170"/>
                </a:lnTo>
                <a:lnTo>
                  <a:pt x="83" y="167"/>
                </a:lnTo>
                <a:lnTo>
                  <a:pt x="94" y="165"/>
                </a:lnTo>
                <a:lnTo>
                  <a:pt x="105" y="161"/>
                </a:lnTo>
                <a:lnTo>
                  <a:pt x="115" y="157"/>
                </a:lnTo>
                <a:lnTo>
                  <a:pt x="125" y="152"/>
                </a:lnTo>
                <a:lnTo>
                  <a:pt x="133" y="147"/>
                </a:lnTo>
                <a:lnTo>
                  <a:pt x="141" y="141"/>
                </a:lnTo>
                <a:lnTo>
                  <a:pt x="148" y="135"/>
                </a:lnTo>
                <a:lnTo>
                  <a:pt x="155" y="128"/>
                </a:lnTo>
                <a:lnTo>
                  <a:pt x="160" y="122"/>
                </a:lnTo>
                <a:lnTo>
                  <a:pt x="166" y="114"/>
                </a:lnTo>
                <a:lnTo>
                  <a:pt x="170" y="105"/>
                </a:lnTo>
                <a:lnTo>
                  <a:pt x="174" y="97"/>
                </a:lnTo>
                <a:lnTo>
                  <a:pt x="177" y="88"/>
                </a:lnTo>
                <a:lnTo>
                  <a:pt x="180" y="79"/>
                </a:lnTo>
                <a:lnTo>
                  <a:pt x="183" y="70"/>
                </a:lnTo>
                <a:lnTo>
                  <a:pt x="187" y="61"/>
                </a:lnTo>
                <a:lnTo>
                  <a:pt x="192" y="53"/>
                </a:lnTo>
                <a:lnTo>
                  <a:pt x="197" y="46"/>
                </a:lnTo>
                <a:lnTo>
                  <a:pt x="202" y="39"/>
                </a:lnTo>
                <a:lnTo>
                  <a:pt x="208" y="33"/>
                </a:lnTo>
                <a:lnTo>
                  <a:pt x="214" y="27"/>
                </a:lnTo>
                <a:lnTo>
                  <a:pt x="221" y="22"/>
                </a:lnTo>
                <a:lnTo>
                  <a:pt x="228" y="17"/>
                </a:lnTo>
                <a:lnTo>
                  <a:pt x="236" y="13"/>
                </a:lnTo>
                <a:lnTo>
                  <a:pt x="244" y="10"/>
                </a:lnTo>
                <a:lnTo>
                  <a:pt x="253" y="6"/>
                </a:lnTo>
                <a:lnTo>
                  <a:pt x="262" y="4"/>
                </a:lnTo>
                <a:lnTo>
                  <a:pt x="271" y="2"/>
                </a:lnTo>
                <a:lnTo>
                  <a:pt x="281" y="1"/>
                </a:lnTo>
                <a:lnTo>
                  <a:pt x="292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3" name="Freeform 15"/>
          <p:cNvSpPr>
            <a:spLocks/>
          </p:cNvSpPr>
          <p:nvPr/>
        </p:nvSpPr>
        <p:spPr bwMode="auto">
          <a:xfrm>
            <a:off x="3773488" y="3357563"/>
            <a:ext cx="481012" cy="280987"/>
          </a:xfrm>
          <a:custGeom>
            <a:avLst/>
            <a:gdLst>
              <a:gd name="T0" fmla="*/ 481012 w 303"/>
              <a:gd name="T1" fmla="*/ 280987 h 177"/>
              <a:gd name="T2" fmla="*/ 457200 w 303"/>
              <a:gd name="T3" fmla="*/ 279400 h 177"/>
              <a:gd name="T4" fmla="*/ 433387 w 303"/>
              <a:gd name="T5" fmla="*/ 279400 h 177"/>
              <a:gd name="T6" fmla="*/ 411162 w 303"/>
              <a:gd name="T7" fmla="*/ 276225 h 177"/>
              <a:gd name="T8" fmla="*/ 388937 w 303"/>
              <a:gd name="T9" fmla="*/ 274637 h 177"/>
              <a:gd name="T10" fmla="*/ 368300 w 303"/>
              <a:gd name="T11" fmla="*/ 269875 h 177"/>
              <a:gd name="T12" fmla="*/ 349250 w 303"/>
              <a:gd name="T13" fmla="*/ 265112 h 177"/>
              <a:gd name="T14" fmla="*/ 331787 w 303"/>
              <a:gd name="T15" fmla="*/ 261937 h 177"/>
              <a:gd name="T16" fmla="*/ 314325 w 303"/>
              <a:gd name="T17" fmla="*/ 255587 h 177"/>
              <a:gd name="T18" fmla="*/ 298450 w 303"/>
              <a:gd name="T19" fmla="*/ 249237 h 177"/>
              <a:gd name="T20" fmla="*/ 284162 w 303"/>
              <a:gd name="T21" fmla="*/ 241300 h 177"/>
              <a:gd name="T22" fmla="*/ 269875 w 303"/>
              <a:gd name="T23" fmla="*/ 233362 h 177"/>
              <a:gd name="T24" fmla="*/ 257175 w 303"/>
              <a:gd name="T25" fmla="*/ 223837 h 177"/>
              <a:gd name="T26" fmla="*/ 246062 w 303"/>
              <a:gd name="T27" fmla="*/ 214312 h 177"/>
              <a:gd name="T28" fmla="*/ 234950 w 303"/>
              <a:gd name="T29" fmla="*/ 203200 h 177"/>
              <a:gd name="T30" fmla="*/ 227012 w 303"/>
              <a:gd name="T31" fmla="*/ 193675 h 177"/>
              <a:gd name="T32" fmla="*/ 217487 w 303"/>
              <a:gd name="T33" fmla="*/ 180975 h 177"/>
              <a:gd name="T34" fmla="*/ 211137 w 303"/>
              <a:gd name="T35" fmla="*/ 166687 h 177"/>
              <a:gd name="T36" fmla="*/ 204787 w 303"/>
              <a:gd name="T37" fmla="*/ 153987 h 177"/>
              <a:gd name="T38" fmla="*/ 201612 w 303"/>
              <a:gd name="T39" fmla="*/ 139700 h 177"/>
              <a:gd name="T40" fmla="*/ 195262 w 303"/>
              <a:gd name="T41" fmla="*/ 125412 h 177"/>
              <a:gd name="T42" fmla="*/ 190500 w 303"/>
              <a:gd name="T43" fmla="*/ 111125 h 177"/>
              <a:gd name="T44" fmla="*/ 184150 w 303"/>
              <a:gd name="T45" fmla="*/ 96837 h 177"/>
              <a:gd name="T46" fmla="*/ 176212 w 303"/>
              <a:gd name="T47" fmla="*/ 84137 h 177"/>
              <a:gd name="T48" fmla="*/ 168275 w 303"/>
              <a:gd name="T49" fmla="*/ 73025 h 177"/>
              <a:gd name="T50" fmla="*/ 160337 w 303"/>
              <a:gd name="T51" fmla="*/ 61912 h 177"/>
              <a:gd name="T52" fmla="*/ 150812 w 303"/>
              <a:gd name="T53" fmla="*/ 52387 h 177"/>
              <a:gd name="T54" fmla="*/ 141287 w 303"/>
              <a:gd name="T55" fmla="*/ 42862 h 177"/>
              <a:gd name="T56" fmla="*/ 130175 w 303"/>
              <a:gd name="T57" fmla="*/ 34925 h 177"/>
              <a:gd name="T58" fmla="*/ 119062 w 303"/>
              <a:gd name="T59" fmla="*/ 26987 h 177"/>
              <a:gd name="T60" fmla="*/ 106362 w 303"/>
              <a:gd name="T61" fmla="*/ 20637 h 177"/>
              <a:gd name="T62" fmla="*/ 93662 w 303"/>
              <a:gd name="T63" fmla="*/ 15875 h 177"/>
              <a:gd name="T64" fmla="*/ 80962 w 303"/>
              <a:gd name="T65" fmla="*/ 9525 h 177"/>
              <a:gd name="T66" fmla="*/ 65087 w 303"/>
              <a:gd name="T67" fmla="*/ 6350 h 177"/>
              <a:gd name="T68" fmla="*/ 50800 w 303"/>
              <a:gd name="T69" fmla="*/ 3175 h 177"/>
              <a:gd name="T70" fmla="*/ 34925 w 303"/>
              <a:gd name="T71" fmla="*/ 1587 h 177"/>
              <a:gd name="T72" fmla="*/ 17462 w 303"/>
              <a:gd name="T73" fmla="*/ 0 h 177"/>
              <a:gd name="T74" fmla="*/ 0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303" y="177"/>
                </a:moveTo>
                <a:lnTo>
                  <a:pt x="288" y="176"/>
                </a:lnTo>
                <a:lnTo>
                  <a:pt x="273" y="176"/>
                </a:lnTo>
                <a:lnTo>
                  <a:pt x="259" y="174"/>
                </a:lnTo>
                <a:lnTo>
                  <a:pt x="245" y="173"/>
                </a:lnTo>
                <a:lnTo>
                  <a:pt x="232" y="170"/>
                </a:lnTo>
                <a:lnTo>
                  <a:pt x="220" y="167"/>
                </a:lnTo>
                <a:lnTo>
                  <a:pt x="209" y="165"/>
                </a:lnTo>
                <a:lnTo>
                  <a:pt x="198" y="161"/>
                </a:lnTo>
                <a:lnTo>
                  <a:pt x="188" y="157"/>
                </a:lnTo>
                <a:lnTo>
                  <a:pt x="179" y="152"/>
                </a:lnTo>
                <a:lnTo>
                  <a:pt x="170" y="147"/>
                </a:lnTo>
                <a:lnTo>
                  <a:pt x="162" y="141"/>
                </a:lnTo>
                <a:lnTo>
                  <a:pt x="155" y="135"/>
                </a:lnTo>
                <a:lnTo>
                  <a:pt x="148" y="128"/>
                </a:lnTo>
                <a:lnTo>
                  <a:pt x="143" y="122"/>
                </a:lnTo>
                <a:lnTo>
                  <a:pt x="137" y="114"/>
                </a:lnTo>
                <a:lnTo>
                  <a:pt x="133" y="105"/>
                </a:lnTo>
                <a:lnTo>
                  <a:pt x="129" y="97"/>
                </a:lnTo>
                <a:lnTo>
                  <a:pt x="127" y="88"/>
                </a:lnTo>
                <a:lnTo>
                  <a:pt x="123" y="79"/>
                </a:lnTo>
                <a:lnTo>
                  <a:pt x="120" y="70"/>
                </a:lnTo>
                <a:lnTo>
                  <a:pt x="116" y="61"/>
                </a:lnTo>
                <a:lnTo>
                  <a:pt x="111" y="53"/>
                </a:lnTo>
                <a:lnTo>
                  <a:pt x="106" y="46"/>
                </a:lnTo>
                <a:lnTo>
                  <a:pt x="101" y="39"/>
                </a:lnTo>
                <a:lnTo>
                  <a:pt x="95" y="33"/>
                </a:lnTo>
                <a:lnTo>
                  <a:pt x="89" y="27"/>
                </a:lnTo>
                <a:lnTo>
                  <a:pt x="82" y="22"/>
                </a:lnTo>
                <a:lnTo>
                  <a:pt x="75" y="17"/>
                </a:lnTo>
                <a:lnTo>
                  <a:pt x="67" y="13"/>
                </a:lnTo>
                <a:lnTo>
                  <a:pt x="59" y="10"/>
                </a:lnTo>
                <a:lnTo>
                  <a:pt x="51" y="6"/>
                </a:lnTo>
                <a:lnTo>
                  <a:pt x="41" y="4"/>
                </a:lnTo>
                <a:lnTo>
                  <a:pt x="32" y="2"/>
                </a:lnTo>
                <a:lnTo>
                  <a:pt x="22" y="1"/>
                </a:lnTo>
                <a:lnTo>
                  <a:pt x="11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4" name="Freeform 16"/>
          <p:cNvSpPr>
            <a:spLocks/>
          </p:cNvSpPr>
          <p:nvPr/>
        </p:nvSpPr>
        <p:spPr bwMode="auto">
          <a:xfrm>
            <a:off x="4254500" y="3357563"/>
            <a:ext cx="481013" cy="280987"/>
          </a:xfrm>
          <a:custGeom>
            <a:avLst/>
            <a:gdLst>
              <a:gd name="T0" fmla="*/ 0 w 303"/>
              <a:gd name="T1" fmla="*/ 280987 h 177"/>
              <a:gd name="T2" fmla="*/ 25400 w 303"/>
              <a:gd name="T3" fmla="*/ 279400 h 177"/>
              <a:gd name="T4" fmla="*/ 47625 w 303"/>
              <a:gd name="T5" fmla="*/ 279400 h 177"/>
              <a:gd name="T6" fmla="*/ 71438 w 303"/>
              <a:gd name="T7" fmla="*/ 276225 h 177"/>
              <a:gd name="T8" fmla="*/ 92075 w 303"/>
              <a:gd name="T9" fmla="*/ 274637 h 177"/>
              <a:gd name="T10" fmla="*/ 112713 w 303"/>
              <a:gd name="T11" fmla="*/ 269875 h 177"/>
              <a:gd name="T12" fmla="*/ 131763 w 303"/>
              <a:gd name="T13" fmla="*/ 265112 h 177"/>
              <a:gd name="T14" fmla="*/ 149225 w 303"/>
              <a:gd name="T15" fmla="*/ 261937 h 177"/>
              <a:gd name="T16" fmla="*/ 166688 w 303"/>
              <a:gd name="T17" fmla="*/ 255587 h 177"/>
              <a:gd name="T18" fmla="*/ 182563 w 303"/>
              <a:gd name="T19" fmla="*/ 249237 h 177"/>
              <a:gd name="T20" fmla="*/ 198438 w 303"/>
              <a:gd name="T21" fmla="*/ 241300 h 177"/>
              <a:gd name="T22" fmla="*/ 211138 w 303"/>
              <a:gd name="T23" fmla="*/ 233362 h 177"/>
              <a:gd name="T24" fmla="*/ 223838 w 303"/>
              <a:gd name="T25" fmla="*/ 223837 h 177"/>
              <a:gd name="T26" fmla="*/ 234950 w 303"/>
              <a:gd name="T27" fmla="*/ 214312 h 177"/>
              <a:gd name="T28" fmla="*/ 246063 w 303"/>
              <a:gd name="T29" fmla="*/ 203200 h 177"/>
              <a:gd name="T30" fmla="*/ 254000 w 303"/>
              <a:gd name="T31" fmla="*/ 193675 h 177"/>
              <a:gd name="T32" fmla="*/ 263525 w 303"/>
              <a:gd name="T33" fmla="*/ 180975 h 177"/>
              <a:gd name="T34" fmla="*/ 271463 w 303"/>
              <a:gd name="T35" fmla="*/ 166687 h 177"/>
              <a:gd name="T36" fmla="*/ 276225 w 303"/>
              <a:gd name="T37" fmla="*/ 153987 h 177"/>
              <a:gd name="T38" fmla="*/ 280988 w 303"/>
              <a:gd name="T39" fmla="*/ 139700 h 177"/>
              <a:gd name="T40" fmla="*/ 285750 w 303"/>
              <a:gd name="T41" fmla="*/ 125412 h 177"/>
              <a:gd name="T42" fmla="*/ 290513 w 303"/>
              <a:gd name="T43" fmla="*/ 111125 h 177"/>
              <a:gd name="T44" fmla="*/ 296863 w 303"/>
              <a:gd name="T45" fmla="*/ 96837 h 177"/>
              <a:gd name="T46" fmla="*/ 304800 w 303"/>
              <a:gd name="T47" fmla="*/ 84137 h 177"/>
              <a:gd name="T48" fmla="*/ 312738 w 303"/>
              <a:gd name="T49" fmla="*/ 73025 h 177"/>
              <a:gd name="T50" fmla="*/ 320675 w 303"/>
              <a:gd name="T51" fmla="*/ 61912 h 177"/>
              <a:gd name="T52" fmla="*/ 330200 w 303"/>
              <a:gd name="T53" fmla="*/ 52387 h 177"/>
              <a:gd name="T54" fmla="*/ 339725 w 303"/>
              <a:gd name="T55" fmla="*/ 42862 h 177"/>
              <a:gd name="T56" fmla="*/ 350838 w 303"/>
              <a:gd name="T57" fmla="*/ 34925 h 177"/>
              <a:gd name="T58" fmla="*/ 361950 w 303"/>
              <a:gd name="T59" fmla="*/ 26987 h 177"/>
              <a:gd name="T60" fmla="*/ 374650 w 303"/>
              <a:gd name="T61" fmla="*/ 20637 h 177"/>
              <a:gd name="T62" fmla="*/ 388938 w 303"/>
              <a:gd name="T63" fmla="*/ 15875 h 177"/>
              <a:gd name="T64" fmla="*/ 401638 w 303"/>
              <a:gd name="T65" fmla="*/ 9525 h 177"/>
              <a:gd name="T66" fmla="*/ 415925 w 303"/>
              <a:gd name="T67" fmla="*/ 6350 h 177"/>
              <a:gd name="T68" fmla="*/ 431800 w 303"/>
              <a:gd name="T69" fmla="*/ 3175 h 177"/>
              <a:gd name="T70" fmla="*/ 447675 w 303"/>
              <a:gd name="T71" fmla="*/ 1587 h 177"/>
              <a:gd name="T72" fmla="*/ 463550 w 303"/>
              <a:gd name="T73" fmla="*/ 0 h 177"/>
              <a:gd name="T74" fmla="*/ 481013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0" y="177"/>
                </a:moveTo>
                <a:lnTo>
                  <a:pt x="16" y="176"/>
                </a:lnTo>
                <a:lnTo>
                  <a:pt x="30" y="176"/>
                </a:lnTo>
                <a:lnTo>
                  <a:pt x="45" y="174"/>
                </a:lnTo>
                <a:lnTo>
                  <a:pt x="58" y="173"/>
                </a:lnTo>
                <a:lnTo>
                  <a:pt x="71" y="170"/>
                </a:lnTo>
                <a:lnTo>
                  <a:pt x="83" y="167"/>
                </a:lnTo>
                <a:lnTo>
                  <a:pt x="94" y="165"/>
                </a:lnTo>
                <a:lnTo>
                  <a:pt x="105" y="161"/>
                </a:lnTo>
                <a:lnTo>
                  <a:pt x="115" y="157"/>
                </a:lnTo>
                <a:lnTo>
                  <a:pt x="125" y="152"/>
                </a:lnTo>
                <a:lnTo>
                  <a:pt x="133" y="147"/>
                </a:lnTo>
                <a:lnTo>
                  <a:pt x="141" y="141"/>
                </a:lnTo>
                <a:lnTo>
                  <a:pt x="148" y="135"/>
                </a:lnTo>
                <a:lnTo>
                  <a:pt x="155" y="128"/>
                </a:lnTo>
                <a:lnTo>
                  <a:pt x="160" y="122"/>
                </a:lnTo>
                <a:lnTo>
                  <a:pt x="166" y="114"/>
                </a:lnTo>
                <a:lnTo>
                  <a:pt x="171" y="105"/>
                </a:lnTo>
                <a:lnTo>
                  <a:pt x="174" y="97"/>
                </a:lnTo>
                <a:lnTo>
                  <a:pt x="177" y="88"/>
                </a:lnTo>
                <a:lnTo>
                  <a:pt x="180" y="79"/>
                </a:lnTo>
                <a:lnTo>
                  <a:pt x="183" y="70"/>
                </a:lnTo>
                <a:lnTo>
                  <a:pt x="187" y="61"/>
                </a:lnTo>
                <a:lnTo>
                  <a:pt x="192" y="53"/>
                </a:lnTo>
                <a:lnTo>
                  <a:pt x="197" y="46"/>
                </a:lnTo>
                <a:lnTo>
                  <a:pt x="202" y="39"/>
                </a:lnTo>
                <a:lnTo>
                  <a:pt x="208" y="33"/>
                </a:lnTo>
                <a:lnTo>
                  <a:pt x="214" y="27"/>
                </a:lnTo>
                <a:lnTo>
                  <a:pt x="221" y="22"/>
                </a:lnTo>
                <a:lnTo>
                  <a:pt x="228" y="17"/>
                </a:lnTo>
                <a:lnTo>
                  <a:pt x="236" y="13"/>
                </a:lnTo>
                <a:lnTo>
                  <a:pt x="245" y="10"/>
                </a:lnTo>
                <a:lnTo>
                  <a:pt x="253" y="6"/>
                </a:lnTo>
                <a:lnTo>
                  <a:pt x="262" y="4"/>
                </a:lnTo>
                <a:lnTo>
                  <a:pt x="272" y="2"/>
                </a:lnTo>
                <a:lnTo>
                  <a:pt x="282" y="1"/>
                </a:lnTo>
                <a:lnTo>
                  <a:pt x="292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5" name="Line 17"/>
          <p:cNvSpPr>
            <a:spLocks noChangeShapeType="1"/>
          </p:cNvSpPr>
          <p:nvPr/>
        </p:nvSpPr>
        <p:spPr bwMode="auto">
          <a:xfrm>
            <a:off x="3292475" y="3717925"/>
            <a:ext cx="11223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6" name="Line 18"/>
          <p:cNvSpPr>
            <a:spLocks noChangeShapeType="1"/>
          </p:cNvSpPr>
          <p:nvPr/>
        </p:nvSpPr>
        <p:spPr bwMode="auto">
          <a:xfrm>
            <a:off x="2330450" y="4640263"/>
            <a:ext cx="423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7" name="Freeform 19"/>
          <p:cNvSpPr>
            <a:spLocks/>
          </p:cNvSpPr>
          <p:nvPr/>
        </p:nvSpPr>
        <p:spPr bwMode="auto">
          <a:xfrm>
            <a:off x="2744788" y="4606925"/>
            <a:ext cx="66675" cy="66675"/>
          </a:xfrm>
          <a:custGeom>
            <a:avLst/>
            <a:gdLst>
              <a:gd name="T0" fmla="*/ 0 w 42"/>
              <a:gd name="T1" fmla="*/ 0 h 42"/>
              <a:gd name="T2" fmla="*/ 66675 w 42"/>
              <a:gd name="T3" fmla="*/ 33338 h 42"/>
              <a:gd name="T4" fmla="*/ 0 w 42"/>
              <a:gd name="T5" fmla="*/ 66675 h 42"/>
              <a:gd name="T6" fmla="*/ 0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0" y="0"/>
                </a:moveTo>
                <a:lnTo>
                  <a:pt x="42" y="21"/>
                </a:lnTo>
                <a:lnTo>
                  <a:pt x="0" y="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28" name="Line 20"/>
          <p:cNvSpPr>
            <a:spLocks noChangeShapeType="1"/>
          </p:cNvSpPr>
          <p:nvPr/>
        </p:nvSpPr>
        <p:spPr bwMode="auto">
          <a:xfrm>
            <a:off x="2330450" y="5281613"/>
            <a:ext cx="423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9" name="Freeform 21"/>
          <p:cNvSpPr>
            <a:spLocks/>
          </p:cNvSpPr>
          <p:nvPr/>
        </p:nvSpPr>
        <p:spPr bwMode="auto">
          <a:xfrm>
            <a:off x="2744788" y="5248275"/>
            <a:ext cx="66675" cy="66675"/>
          </a:xfrm>
          <a:custGeom>
            <a:avLst/>
            <a:gdLst>
              <a:gd name="T0" fmla="*/ 0 w 42"/>
              <a:gd name="T1" fmla="*/ 0 h 42"/>
              <a:gd name="T2" fmla="*/ 66675 w 42"/>
              <a:gd name="T3" fmla="*/ 33338 h 42"/>
              <a:gd name="T4" fmla="*/ 0 w 42"/>
              <a:gd name="T5" fmla="*/ 66675 h 42"/>
              <a:gd name="T6" fmla="*/ 0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0" y="0"/>
                </a:moveTo>
                <a:lnTo>
                  <a:pt x="42" y="21"/>
                </a:lnTo>
                <a:lnTo>
                  <a:pt x="0" y="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0" name="Freeform 22"/>
          <p:cNvSpPr>
            <a:spLocks/>
          </p:cNvSpPr>
          <p:nvPr/>
        </p:nvSpPr>
        <p:spPr bwMode="auto">
          <a:xfrm>
            <a:off x="2811463" y="4640263"/>
            <a:ext cx="481012" cy="280987"/>
          </a:xfrm>
          <a:custGeom>
            <a:avLst/>
            <a:gdLst>
              <a:gd name="T0" fmla="*/ 0 w 303"/>
              <a:gd name="T1" fmla="*/ 0 h 177"/>
              <a:gd name="T2" fmla="*/ 19050 w 303"/>
              <a:gd name="T3" fmla="*/ 1587 h 177"/>
              <a:gd name="T4" fmla="*/ 36512 w 303"/>
              <a:gd name="T5" fmla="*/ 4762 h 177"/>
              <a:gd name="T6" fmla="*/ 53975 w 303"/>
              <a:gd name="T7" fmla="*/ 7937 h 177"/>
              <a:gd name="T8" fmla="*/ 69850 w 303"/>
              <a:gd name="T9" fmla="*/ 12700 h 177"/>
              <a:gd name="T10" fmla="*/ 85725 w 303"/>
              <a:gd name="T11" fmla="*/ 17462 h 177"/>
              <a:gd name="T12" fmla="*/ 100012 w 303"/>
              <a:gd name="T13" fmla="*/ 23812 h 177"/>
              <a:gd name="T14" fmla="*/ 114300 w 303"/>
              <a:gd name="T15" fmla="*/ 30162 h 177"/>
              <a:gd name="T16" fmla="*/ 127000 w 303"/>
              <a:gd name="T17" fmla="*/ 38100 h 177"/>
              <a:gd name="T18" fmla="*/ 138112 w 303"/>
              <a:gd name="T19" fmla="*/ 47625 h 177"/>
              <a:gd name="T20" fmla="*/ 149225 w 303"/>
              <a:gd name="T21" fmla="*/ 57150 h 177"/>
              <a:gd name="T22" fmla="*/ 160337 w 303"/>
              <a:gd name="T23" fmla="*/ 66675 h 177"/>
              <a:gd name="T24" fmla="*/ 168275 w 303"/>
              <a:gd name="T25" fmla="*/ 77787 h 177"/>
              <a:gd name="T26" fmla="*/ 177800 w 303"/>
              <a:gd name="T27" fmla="*/ 90487 h 177"/>
              <a:gd name="T28" fmla="*/ 184150 w 303"/>
              <a:gd name="T29" fmla="*/ 103187 h 177"/>
              <a:gd name="T30" fmla="*/ 190500 w 303"/>
              <a:gd name="T31" fmla="*/ 115887 h 177"/>
              <a:gd name="T32" fmla="*/ 196850 w 303"/>
              <a:gd name="T33" fmla="*/ 131762 h 177"/>
              <a:gd name="T34" fmla="*/ 201612 w 303"/>
              <a:gd name="T35" fmla="*/ 146050 h 177"/>
              <a:gd name="T36" fmla="*/ 207962 w 303"/>
              <a:gd name="T37" fmla="*/ 160337 h 177"/>
              <a:gd name="T38" fmla="*/ 212725 w 303"/>
              <a:gd name="T39" fmla="*/ 173037 h 177"/>
              <a:gd name="T40" fmla="*/ 219075 w 303"/>
              <a:gd name="T41" fmla="*/ 185737 h 177"/>
              <a:gd name="T42" fmla="*/ 227012 w 303"/>
              <a:gd name="T43" fmla="*/ 196850 h 177"/>
              <a:gd name="T44" fmla="*/ 236537 w 303"/>
              <a:gd name="T45" fmla="*/ 207962 h 177"/>
              <a:gd name="T46" fmla="*/ 246062 w 303"/>
              <a:gd name="T47" fmla="*/ 217487 h 177"/>
              <a:gd name="T48" fmla="*/ 257175 w 303"/>
              <a:gd name="T49" fmla="*/ 227012 h 177"/>
              <a:gd name="T50" fmla="*/ 269875 w 303"/>
              <a:gd name="T51" fmla="*/ 236537 h 177"/>
              <a:gd name="T52" fmla="*/ 284162 w 303"/>
              <a:gd name="T53" fmla="*/ 242887 h 177"/>
              <a:gd name="T54" fmla="*/ 298450 w 303"/>
              <a:gd name="T55" fmla="*/ 250825 h 177"/>
              <a:gd name="T56" fmla="*/ 314325 w 303"/>
              <a:gd name="T57" fmla="*/ 257175 h 177"/>
              <a:gd name="T58" fmla="*/ 331787 w 303"/>
              <a:gd name="T59" fmla="*/ 263525 h 177"/>
              <a:gd name="T60" fmla="*/ 349250 w 303"/>
              <a:gd name="T61" fmla="*/ 266700 h 177"/>
              <a:gd name="T62" fmla="*/ 368300 w 303"/>
              <a:gd name="T63" fmla="*/ 271462 h 177"/>
              <a:gd name="T64" fmla="*/ 388937 w 303"/>
              <a:gd name="T65" fmla="*/ 274637 h 177"/>
              <a:gd name="T66" fmla="*/ 411162 w 303"/>
              <a:gd name="T67" fmla="*/ 276225 h 177"/>
              <a:gd name="T68" fmla="*/ 433387 w 303"/>
              <a:gd name="T69" fmla="*/ 279400 h 177"/>
              <a:gd name="T70" fmla="*/ 455612 w 303"/>
              <a:gd name="T71" fmla="*/ 279400 h 177"/>
              <a:gd name="T72" fmla="*/ 481012 w 303"/>
              <a:gd name="T73" fmla="*/ 280987 h 17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03"/>
              <a:gd name="T112" fmla="*/ 0 h 177"/>
              <a:gd name="T113" fmla="*/ 303 w 303"/>
              <a:gd name="T114" fmla="*/ 177 h 17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03" h="177">
                <a:moveTo>
                  <a:pt x="0" y="0"/>
                </a:moveTo>
                <a:lnTo>
                  <a:pt x="12" y="1"/>
                </a:lnTo>
                <a:lnTo>
                  <a:pt x="23" y="3"/>
                </a:lnTo>
                <a:lnTo>
                  <a:pt x="34" y="5"/>
                </a:lnTo>
                <a:lnTo>
                  <a:pt x="44" y="8"/>
                </a:lnTo>
                <a:lnTo>
                  <a:pt x="54" y="11"/>
                </a:lnTo>
                <a:lnTo>
                  <a:pt x="63" y="15"/>
                </a:lnTo>
                <a:lnTo>
                  <a:pt x="72" y="19"/>
                </a:lnTo>
                <a:lnTo>
                  <a:pt x="80" y="24"/>
                </a:lnTo>
                <a:lnTo>
                  <a:pt x="87" y="30"/>
                </a:lnTo>
                <a:lnTo>
                  <a:pt x="94" y="36"/>
                </a:lnTo>
                <a:lnTo>
                  <a:pt x="101" y="42"/>
                </a:lnTo>
                <a:lnTo>
                  <a:pt x="106" y="49"/>
                </a:lnTo>
                <a:lnTo>
                  <a:pt x="112" y="57"/>
                </a:lnTo>
                <a:lnTo>
                  <a:pt x="116" y="65"/>
                </a:lnTo>
                <a:lnTo>
                  <a:pt x="120" y="73"/>
                </a:lnTo>
                <a:lnTo>
                  <a:pt x="124" y="83"/>
                </a:lnTo>
                <a:lnTo>
                  <a:pt x="127" y="92"/>
                </a:lnTo>
                <a:lnTo>
                  <a:pt x="131" y="101"/>
                </a:lnTo>
                <a:lnTo>
                  <a:pt x="134" y="109"/>
                </a:lnTo>
                <a:lnTo>
                  <a:pt x="138" y="117"/>
                </a:lnTo>
                <a:lnTo>
                  <a:pt x="143" y="124"/>
                </a:lnTo>
                <a:lnTo>
                  <a:pt x="149" y="131"/>
                </a:lnTo>
                <a:lnTo>
                  <a:pt x="155" y="137"/>
                </a:lnTo>
                <a:lnTo>
                  <a:pt x="162" y="143"/>
                </a:lnTo>
                <a:lnTo>
                  <a:pt x="170" y="149"/>
                </a:lnTo>
                <a:lnTo>
                  <a:pt x="179" y="153"/>
                </a:lnTo>
                <a:lnTo>
                  <a:pt x="188" y="158"/>
                </a:lnTo>
                <a:lnTo>
                  <a:pt x="198" y="162"/>
                </a:lnTo>
                <a:lnTo>
                  <a:pt x="209" y="166"/>
                </a:lnTo>
                <a:lnTo>
                  <a:pt x="220" y="168"/>
                </a:lnTo>
                <a:lnTo>
                  <a:pt x="232" y="171"/>
                </a:lnTo>
                <a:lnTo>
                  <a:pt x="245" y="173"/>
                </a:lnTo>
                <a:lnTo>
                  <a:pt x="259" y="174"/>
                </a:lnTo>
                <a:lnTo>
                  <a:pt x="273" y="176"/>
                </a:lnTo>
                <a:lnTo>
                  <a:pt x="287" y="176"/>
                </a:lnTo>
                <a:lnTo>
                  <a:pt x="303" y="177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1" name="Freeform 23"/>
          <p:cNvSpPr>
            <a:spLocks/>
          </p:cNvSpPr>
          <p:nvPr/>
        </p:nvSpPr>
        <p:spPr bwMode="auto">
          <a:xfrm>
            <a:off x="2811463" y="5002213"/>
            <a:ext cx="481012" cy="279400"/>
          </a:xfrm>
          <a:custGeom>
            <a:avLst/>
            <a:gdLst>
              <a:gd name="T0" fmla="*/ 0 w 303"/>
              <a:gd name="T1" fmla="*/ 279400 h 176"/>
              <a:gd name="T2" fmla="*/ 19050 w 303"/>
              <a:gd name="T3" fmla="*/ 277813 h 176"/>
              <a:gd name="T4" fmla="*/ 36512 w 303"/>
              <a:gd name="T5" fmla="*/ 274638 h 176"/>
              <a:gd name="T6" fmla="*/ 53975 w 303"/>
              <a:gd name="T7" fmla="*/ 271463 h 176"/>
              <a:gd name="T8" fmla="*/ 69850 w 303"/>
              <a:gd name="T9" fmla="*/ 266700 h 176"/>
              <a:gd name="T10" fmla="*/ 85725 w 303"/>
              <a:gd name="T11" fmla="*/ 261938 h 176"/>
              <a:gd name="T12" fmla="*/ 100012 w 303"/>
              <a:gd name="T13" fmla="*/ 255588 h 176"/>
              <a:gd name="T14" fmla="*/ 114300 w 303"/>
              <a:gd name="T15" fmla="*/ 247650 h 176"/>
              <a:gd name="T16" fmla="*/ 127000 w 303"/>
              <a:gd name="T17" fmla="*/ 241300 h 176"/>
              <a:gd name="T18" fmla="*/ 138112 w 303"/>
              <a:gd name="T19" fmla="*/ 231775 h 176"/>
              <a:gd name="T20" fmla="*/ 149225 w 303"/>
              <a:gd name="T21" fmla="*/ 222250 h 176"/>
              <a:gd name="T22" fmla="*/ 160337 w 303"/>
              <a:gd name="T23" fmla="*/ 212725 h 176"/>
              <a:gd name="T24" fmla="*/ 168275 w 303"/>
              <a:gd name="T25" fmla="*/ 201612 h 176"/>
              <a:gd name="T26" fmla="*/ 177800 w 303"/>
              <a:gd name="T27" fmla="*/ 188912 h 176"/>
              <a:gd name="T28" fmla="*/ 184150 w 303"/>
              <a:gd name="T29" fmla="*/ 176212 h 176"/>
              <a:gd name="T30" fmla="*/ 190500 w 303"/>
              <a:gd name="T31" fmla="*/ 163512 h 176"/>
              <a:gd name="T32" fmla="*/ 196850 w 303"/>
              <a:gd name="T33" fmla="*/ 147637 h 176"/>
              <a:gd name="T34" fmla="*/ 201612 w 303"/>
              <a:gd name="T35" fmla="*/ 133350 h 176"/>
              <a:gd name="T36" fmla="*/ 207962 w 303"/>
              <a:gd name="T37" fmla="*/ 119063 h 176"/>
              <a:gd name="T38" fmla="*/ 212725 w 303"/>
              <a:gd name="T39" fmla="*/ 106363 h 176"/>
              <a:gd name="T40" fmla="*/ 219075 w 303"/>
              <a:gd name="T41" fmla="*/ 93662 h 176"/>
              <a:gd name="T42" fmla="*/ 227012 w 303"/>
              <a:gd name="T43" fmla="*/ 82550 h 176"/>
              <a:gd name="T44" fmla="*/ 236537 w 303"/>
              <a:gd name="T45" fmla="*/ 71437 h 176"/>
              <a:gd name="T46" fmla="*/ 246062 w 303"/>
              <a:gd name="T47" fmla="*/ 61913 h 176"/>
              <a:gd name="T48" fmla="*/ 257175 w 303"/>
              <a:gd name="T49" fmla="*/ 52388 h 176"/>
              <a:gd name="T50" fmla="*/ 269875 w 303"/>
              <a:gd name="T51" fmla="*/ 42862 h 176"/>
              <a:gd name="T52" fmla="*/ 284162 w 303"/>
              <a:gd name="T53" fmla="*/ 34925 h 176"/>
              <a:gd name="T54" fmla="*/ 298450 w 303"/>
              <a:gd name="T55" fmla="*/ 28575 h 176"/>
              <a:gd name="T56" fmla="*/ 314325 w 303"/>
              <a:gd name="T57" fmla="*/ 22225 h 176"/>
              <a:gd name="T58" fmla="*/ 331787 w 303"/>
              <a:gd name="T59" fmla="*/ 15875 h 176"/>
              <a:gd name="T60" fmla="*/ 349250 w 303"/>
              <a:gd name="T61" fmla="*/ 12700 h 176"/>
              <a:gd name="T62" fmla="*/ 368300 w 303"/>
              <a:gd name="T63" fmla="*/ 7938 h 176"/>
              <a:gd name="T64" fmla="*/ 388937 w 303"/>
              <a:gd name="T65" fmla="*/ 4762 h 176"/>
              <a:gd name="T66" fmla="*/ 411162 w 303"/>
              <a:gd name="T67" fmla="*/ 3175 h 176"/>
              <a:gd name="T68" fmla="*/ 433387 w 303"/>
              <a:gd name="T69" fmla="*/ 0 h 176"/>
              <a:gd name="T70" fmla="*/ 455612 w 303"/>
              <a:gd name="T71" fmla="*/ 0 h 176"/>
              <a:gd name="T72" fmla="*/ 481012 w 303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03"/>
              <a:gd name="T112" fmla="*/ 0 h 176"/>
              <a:gd name="T113" fmla="*/ 303 w 303"/>
              <a:gd name="T114" fmla="*/ 176 h 17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03" h="176">
                <a:moveTo>
                  <a:pt x="0" y="176"/>
                </a:moveTo>
                <a:lnTo>
                  <a:pt x="12" y="175"/>
                </a:lnTo>
                <a:lnTo>
                  <a:pt x="23" y="173"/>
                </a:lnTo>
                <a:lnTo>
                  <a:pt x="34" y="171"/>
                </a:lnTo>
                <a:lnTo>
                  <a:pt x="44" y="168"/>
                </a:lnTo>
                <a:lnTo>
                  <a:pt x="54" y="165"/>
                </a:lnTo>
                <a:lnTo>
                  <a:pt x="63" y="161"/>
                </a:lnTo>
                <a:lnTo>
                  <a:pt x="72" y="156"/>
                </a:lnTo>
                <a:lnTo>
                  <a:pt x="80" y="152"/>
                </a:lnTo>
                <a:lnTo>
                  <a:pt x="87" y="146"/>
                </a:lnTo>
                <a:lnTo>
                  <a:pt x="94" y="140"/>
                </a:lnTo>
                <a:lnTo>
                  <a:pt x="101" y="134"/>
                </a:lnTo>
                <a:lnTo>
                  <a:pt x="106" y="127"/>
                </a:lnTo>
                <a:lnTo>
                  <a:pt x="112" y="119"/>
                </a:lnTo>
                <a:lnTo>
                  <a:pt x="116" y="111"/>
                </a:lnTo>
                <a:lnTo>
                  <a:pt x="120" y="103"/>
                </a:lnTo>
                <a:lnTo>
                  <a:pt x="124" y="93"/>
                </a:lnTo>
                <a:lnTo>
                  <a:pt x="127" y="84"/>
                </a:lnTo>
                <a:lnTo>
                  <a:pt x="131" y="75"/>
                </a:lnTo>
                <a:lnTo>
                  <a:pt x="134" y="67"/>
                </a:lnTo>
                <a:lnTo>
                  <a:pt x="138" y="59"/>
                </a:lnTo>
                <a:lnTo>
                  <a:pt x="143" y="52"/>
                </a:lnTo>
                <a:lnTo>
                  <a:pt x="149" y="45"/>
                </a:lnTo>
                <a:lnTo>
                  <a:pt x="155" y="39"/>
                </a:lnTo>
                <a:lnTo>
                  <a:pt x="162" y="33"/>
                </a:lnTo>
                <a:lnTo>
                  <a:pt x="170" y="27"/>
                </a:lnTo>
                <a:lnTo>
                  <a:pt x="179" y="22"/>
                </a:lnTo>
                <a:lnTo>
                  <a:pt x="188" y="18"/>
                </a:lnTo>
                <a:lnTo>
                  <a:pt x="198" y="14"/>
                </a:lnTo>
                <a:lnTo>
                  <a:pt x="209" y="10"/>
                </a:lnTo>
                <a:lnTo>
                  <a:pt x="220" y="8"/>
                </a:lnTo>
                <a:lnTo>
                  <a:pt x="232" y="5"/>
                </a:lnTo>
                <a:lnTo>
                  <a:pt x="245" y="3"/>
                </a:lnTo>
                <a:lnTo>
                  <a:pt x="259" y="2"/>
                </a:lnTo>
                <a:lnTo>
                  <a:pt x="273" y="0"/>
                </a:lnTo>
                <a:lnTo>
                  <a:pt x="287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2" name="Freeform 24"/>
          <p:cNvSpPr>
            <a:spLocks/>
          </p:cNvSpPr>
          <p:nvPr/>
        </p:nvSpPr>
        <p:spPr bwMode="auto">
          <a:xfrm>
            <a:off x="3292475" y="4640263"/>
            <a:ext cx="481013" cy="280987"/>
          </a:xfrm>
          <a:custGeom>
            <a:avLst/>
            <a:gdLst>
              <a:gd name="T0" fmla="*/ 0 w 303"/>
              <a:gd name="T1" fmla="*/ 280987 h 177"/>
              <a:gd name="T2" fmla="*/ 23813 w 303"/>
              <a:gd name="T3" fmla="*/ 279400 h 177"/>
              <a:gd name="T4" fmla="*/ 47625 w 303"/>
              <a:gd name="T5" fmla="*/ 279400 h 177"/>
              <a:gd name="T6" fmla="*/ 69850 w 303"/>
              <a:gd name="T7" fmla="*/ 276225 h 177"/>
              <a:gd name="T8" fmla="*/ 92075 w 303"/>
              <a:gd name="T9" fmla="*/ 274637 h 177"/>
              <a:gd name="T10" fmla="*/ 112713 w 303"/>
              <a:gd name="T11" fmla="*/ 269875 h 177"/>
              <a:gd name="T12" fmla="*/ 131763 w 303"/>
              <a:gd name="T13" fmla="*/ 266700 h 177"/>
              <a:gd name="T14" fmla="*/ 149225 w 303"/>
              <a:gd name="T15" fmla="*/ 261937 h 177"/>
              <a:gd name="T16" fmla="*/ 166688 w 303"/>
              <a:gd name="T17" fmla="*/ 255587 h 177"/>
              <a:gd name="T18" fmla="*/ 182563 w 303"/>
              <a:gd name="T19" fmla="*/ 249237 h 177"/>
              <a:gd name="T20" fmla="*/ 198438 w 303"/>
              <a:gd name="T21" fmla="*/ 241300 h 177"/>
              <a:gd name="T22" fmla="*/ 211138 w 303"/>
              <a:gd name="T23" fmla="*/ 233362 h 177"/>
              <a:gd name="T24" fmla="*/ 223838 w 303"/>
              <a:gd name="T25" fmla="*/ 223837 h 177"/>
              <a:gd name="T26" fmla="*/ 234950 w 303"/>
              <a:gd name="T27" fmla="*/ 214312 h 177"/>
              <a:gd name="T28" fmla="*/ 246063 w 303"/>
              <a:gd name="T29" fmla="*/ 204787 h 177"/>
              <a:gd name="T30" fmla="*/ 254000 w 303"/>
              <a:gd name="T31" fmla="*/ 193675 h 177"/>
              <a:gd name="T32" fmla="*/ 263525 w 303"/>
              <a:gd name="T33" fmla="*/ 180975 h 177"/>
              <a:gd name="T34" fmla="*/ 269875 w 303"/>
              <a:gd name="T35" fmla="*/ 168275 h 177"/>
              <a:gd name="T36" fmla="*/ 276225 w 303"/>
              <a:gd name="T37" fmla="*/ 155575 h 177"/>
              <a:gd name="T38" fmla="*/ 280988 w 303"/>
              <a:gd name="T39" fmla="*/ 139700 h 177"/>
              <a:gd name="T40" fmla="*/ 285750 w 303"/>
              <a:gd name="T41" fmla="*/ 125412 h 177"/>
              <a:gd name="T42" fmla="*/ 290513 w 303"/>
              <a:gd name="T43" fmla="*/ 111125 h 177"/>
              <a:gd name="T44" fmla="*/ 296863 w 303"/>
              <a:gd name="T45" fmla="*/ 96837 h 177"/>
              <a:gd name="T46" fmla="*/ 304800 w 303"/>
              <a:gd name="T47" fmla="*/ 84137 h 177"/>
              <a:gd name="T48" fmla="*/ 312738 w 303"/>
              <a:gd name="T49" fmla="*/ 73025 h 177"/>
              <a:gd name="T50" fmla="*/ 320675 w 303"/>
              <a:gd name="T51" fmla="*/ 61912 h 177"/>
              <a:gd name="T52" fmla="*/ 330200 w 303"/>
              <a:gd name="T53" fmla="*/ 52387 h 177"/>
              <a:gd name="T54" fmla="*/ 339725 w 303"/>
              <a:gd name="T55" fmla="*/ 44450 h 177"/>
              <a:gd name="T56" fmla="*/ 350838 w 303"/>
              <a:gd name="T57" fmla="*/ 34925 h 177"/>
              <a:gd name="T58" fmla="*/ 361950 w 303"/>
              <a:gd name="T59" fmla="*/ 26987 h 177"/>
              <a:gd name="T60" fmla="*/ 374650 w 303"/>
              <a:gd name="T61" fmla="*/ 20637 h 177"/>
              <a:gd name="T62" fmla="*/ 387350 w 303"/>
              <a:gd name="T63" fmla="*/ 15875 h 177"/>
              <a:gd name="T64" fmla="*/ 401638 w 303"/>
              <a:gd name="T65" fmla="*/ 11112 h 177"/>
              <a:gd name="T66" fmla="*/ 415925 w 303"/>
              <a:gd name="T67" fmla="*/ 6350 h 177"/>
              <a:gd name="T68" fmla="*/ 430213 w 303"/>
              <a:gd name="T69" fmla="*/ 4762 h 177"/>
              <a:gd name="T70" fmla="*/ 446088 w 303"/>
              <a:gd name="T71" fmla="*/ 1587 h 177"/>
              <a:gd name="T72" fmla="*/ 463550 w 303"/>
              <a:gd name="T73" fmla="*/ 0 h 177"/>
              <a:gd name="T74" fmla="*/ 481013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0" y="177"/>
                </a:moveTo>
                <a:lnTo>
                  <a:pt x="15" y="176"/>
                </a:lnTo>
                <a:lnTo>
                  <a:pt x="30" y="176"/>
                </a:lnTo>
                <a:lnTo>
                  <a:pt x="44" y="174"/>
                </a:lnTo>
                <a:lnTo>
                  <a:pt x="58" y="173"/>
                </a:lnTo>
                <a:lnTo>
                  <a:pt x="71" y="170"/>
                </a:lnTo>
                <a:lnTo>
                  <a:pt x="83" y="168"/>
                </a:lnTo>
                <a:lnTo>
                  <a:pt x="94" y="165"/>
                </a:lnTo>
                <a:lnTo>
                  <a:pt x="105" y="161"/>
                </a:lnTo>
                <a:lnTo>
                  <a:pt x="115" y="157"/>
                </a:lnTo>
                <a:lnTo>
                  <a:pt x="125" y="152"/>
                </a:lnTo>
                <a:lnTo>
                  <a:pt x="133" y="147"/>
                </a:lnTo>
                <a:lnTo>
                  <a:pt x="141" y="141"/>
                </a:lnTo>
                <a:lnTo>
                  <a:pt x="148" y="135"/>
                </a:lnTo>
                <a:lnTo>
                  <a:pt x="155" y="129"/>
                </a:lnTo>
                <a:lnTo>
                  <a:pt x="160" y="122"/>
                </a:lnTo>
                <a:lnTo>
                  <a:pt x="166" y="114"/>
                </a:lnTo>
                <a:lnTo>
                  <a:pt x="170" y="106"/>
                </a:lnTo>
                <a:lnTo>
                  <a:pt x="174" y="98"/>
                </a:lnTo>
                <a:lnTo>
                  <a:pt x="177" y="88"/>
                </a:lnTo>
                <a:lnTo>
                  <a:pt x="180" y="79"/>
                </a:lnTo>
                <a:lnTo>
                  <a:pt x="183" y="70"/>
                </a:lnTo>
                <a:lnTo>
                  <a:pt x="187" y="61"/>
                </a:lnTo>
                <a:lnTo>
                  <a:pt x="192" y="53"/>
                </a:lnTo>
                <a:lnTo>
                  <a:pt x="197" y="46"/>
                </a:lnTo>
                <a:lnTo>
                  <a:pt x="202" y="39"/>
                </a:lnTo>
                <a:lnTo>
                  <a:pt x="208" y="33"/>
                </a:lnTo>
                <a:lnTo>
                  <a:pt x="214" y="28"/>
                </a:lnTo>
                <a:lnTo>
                  <a:pt x="221" y="22"/>
                </a:lnTo>
                <a:lnTo>
                  <a:pt x="228" y="17"/>
                </a:lnTo>
                <a:lnTo>
                  <a:pt x="236" y="13"/>
                </a:lnTo>
                <a:lnTo>
                  <a:pt x="244" y="10"/>
                </a:lnTo>
                <a:lnTo>
                  <a:pt x="253" y="7"/>
                </a:lnTo>
                <a:lnTo>
                  <a:pt x="262" y="4"/>
                </a:lnTo>
                <a:lnTo>
                  <a:pt x="271" y="3"/>
                </a:lnTo>
                <a:lnTo>
                  <a:pt x="281" y="1"/>
                </a:lnTo>
                <a:lnTo>
                  <a:pt x="292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3" name="Freeform 25"/>
          <p:cNvSpPr>
            <a:spLocks/>
          </p:cNvSpPr>
          <p:nvPr/>
        </p:nvSpPr>
        <p:spPr bwMode="auto">
          <a:xfrm>
            <a:off x="3773488" y="4640263"/>
            <a:ext cx="481012" cy="280987"/>
          </a:xfrm>
          <a:custGeom>
            <a:avLst/>
            <a:gdLst>
              <a:gd name="T0" fmla="*/ 481012 w 303"/>
              <a:gd name="T1" fmla="*/ 280987 h 177"/>
              <a:gd name="T2" fmla="*/ 457200 w 303"/>
              <a:gd name="T3" fmla="*/ 279400 h 177"/>
              <a:gd name="T4" fmla="*/ 433387 w 303"/>
              <a:gd name="T5" fmla="*/ 279400 h 177"/>
              <a:gd name="T6" fmla="*/ 411162 w 303"/>
              <a:gd name="T7" fmla="*/ 276225 h 177"/>
              <a:gd name="T8" fmla="*/ 388937 w 303"/>
              <a:gd name="T9" fmla="*/ 274637 h 177"/>
              <a:gd name="T10" fmla="*/ 368300 w 303"/>
              <a:gd name="T11" fmla="*/ 269875 h 177"/>
              <a:gd name="T12" fmla="*/ 349250 w 303"/>
              <a:gd name="T13" fmla="*/ 266700 h 177"/>
              <a:gd name="T14" fmla="*/ 331787 w 303"/>
              <a:gd name="T15" fmla="*/ 261937 h 177"/>
              <a:gd name="T16" fmla="*/ 314325 w 303"/>
              <a:gd name="T17" fmla="*/ 255587 h 177"/>
              <a:gd name="T18" fmla="*/ 298450 w 303"/>
              <a:gd name="T19" fmla="*/ 249237 h 177"/>
              <a:gd name="T20" fmla="*/ 284162 w 303"/>
              <a:gd name="T21" fmla="*/ 241300 h 177"/>
              <a:gd name="T22" fmla="*/ 269875 w 303"/>
              <a:gd name="T23" fmla="*/ 233362 h 177"/>
              <a:gd name="T24" fmla="*/ 257175 w 303"/>
              <a:gd name="T25" fmla="*/ 223837 h 177"/>
              <a:gd name="T26" fmla="*/ 246062 w 303"/>
              <a:gd name="T27" fmla="*/ 214312 h 177"/>
              <a:gd name="T28" fmla="*/ 234950 w 303"/>
              <a:gd name="T29" fmla="*/ 204787 h 177"/>
              <a:gd name="T30" fmla="*/ 227012 w 303"/>
              <a:gd name="T31" fmla="*/ 193675 h 177"/>
              <a:gd name="T32" fmla="*/ 217487 w 303"/>
              <a:gd name="T33" fmla="*/ 180975 h 177"/>
              <a:gd name="T34" fmla="*/ 211137 w 303"/>
              <a:gd name="T35" fmla="*/ 168275 h 177"/>
              <a:gd name="T36" fmla="*/ 204787 w 303"/>
              <a:gd name="T37" fmla="*/ 155575 h 177"/>
              <a:gd name="T38" fmla="*/ 201612 w 303"/>
              <a:gd name="T39" fmla="*/ 139700 h 177"/>
              <a:gd name="T40" fmla="*/ 195262 w 303"/>
              <a:gd name="T41" fmla="*/ 125412 h 177"/>
              <a:gd name="T42" fmla="*/ 190500 w 303"/>
              <a:gd name="T43" fmla="*/ 111125 h 177"/>
              <a:gd name="T44" fmla="*/ 184150 w 303"/>
              <a:gd name="T45" fmla="*/ 96837 h 177"/>
              <a:gd name="T46" fmla="*/ 176212 w 303"/>
              <a:gd name="T47" fmla="*/ 84137 h 177"/>
              <a:gd name="T48" fmla="*/ 168275 w 303"/>
              <a:gd name="T49" fmla="*/ 73025 h 177"/>
              <a:gd name="T50" fmla="*/ 160337 w 303"/>
              <a:gd name="T51" fmla="*/ 61912 h 177"/>
              <a:gd name="T52" fmla="*/ 150812 w 303"/>
              <a:gd name="T53" fmla="*/ 52387 h 177"/>
              <a:gd name="T54" fmla="*/ 141287 w 303"/>
              <a:gd name="T55" fmla="*/ 44450 h 177"/>
              <a:gd name="T56" fmla="*/ 130175 w 303"/>
              <a:gd name="T57" fmla="*/ 34925 h 177"/>
              <a:gd name="T58" fmla="*/ 119062 w 303"/>
              <a:gd name="T59" fmla="*/ 26987 h 177"/>
              <a:gd name="T60" fmla="*/ 106362 w 303"/>
              <a:gd name="T61" fmla="*/ 20637 h 177"/>
              <a:gd name="T62" fmla="*/ 93662 w 303"/>
              <a:gd name="T63" fmla="*/ 15875 h 177"/>
              <a:gd name="T64" fmla="*/ 80962 w 303"/>
              <a:gd name="T65" fmla="*/ 11112 h 177"/>
              <a:gd name="T66" fmla="*/ 65087 w 303"/>
              <a:gd name="T67" fmla="*/ 6350 h 177"/>
              <a:gd name="T68" fmla="*/ 50800 w 303"/>
              <a:gd name="T69" fmla="*/ 4762 h 177"/>
              <a:gd name="T70" fmla="*/ 34925 w 303"/>
              <a:gd name="T71" fmla="*/ 1587 h 177"/>
              <a:gd name="T72" fmla="*/ 17462 w 303"/>
              <a:gd name="T73" fmla="*/ 0 h 177"/>
              <a:gd name="T74" fmla="*/ 0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303" y="177"/>
                </a:moveTo>
                <a:lnTo>
                  <a:pt x="288" y="176"/>
                </a:lnTo>
                <a:lnTo>
                  <a:pt x="273" y="176"/>
                </a:lnTo>
                <a:lnTo>
                  <a:pt x="259" y="174"/>
                </a:lnTo>
                <a:lnTo>
                  <a:pt x="245" y="173"/>
                </a:lnTo>
                <a:lnTo>
                  <a:pt x="232" y="170"/>
                </a:lnTo>
                <a:lnTo>
                  <a:pt x="220" y="168"/>
                </a:lnTo>
                <a:lnTo>
                  <a:pt x="209" y="165"/>
                </a:lnTo>
                <a:lnTo>
                  <a:pt x="198" y="161"/>
                </a:lnTo>
                <a:lnTo>
                  <a:pt x="188" y="157"/>
                </a:lnTo>
                <a:lnTo>
                  <a:pt x="179" y="152"/>
                </a:lnTo>
                <a:lnTo>
                  <a:pt x="170" y="147"/>
                </a:lnTo>
                <a:lnTo>
                  <a:pt x="162" y="141"/>
                </a:lnTo>
                <a:lnTo>
                  <a:pt x="155" y="135"/>
                </a:lnTo>
                <a:lnTo>
                  <a:pt x="148" y="129"/>
                </a:lnTo>
                <a:lnTo>
                  <a:pt x="143" y="122"/>
                </a:lnTo>
                <a:lnTo>
                  <a:pt x="137" y="114"/>
                </a:lnTo>
                <a:lnTo>
                  <a:pt x="133" y="106"/>
                </a:lnTo>
                <a:lnTo>
                  <a:pt x="129" y="98"/>
                </a:lnTo>
                <a:lnTo>
                  <a:pt x="127" y="88"/>
                </a:lnTo>
                <a:lnTo>
                  <a:pt x="123" y="79"/>
                </a:lnTo>
                <a:lnTo>
                  <a:pt x="120" y="70"/>
                </a:lnTo>
                <a:lnTo>
                  <a:pt x="116" y="61"/>
                </a:lnTo>
                <a:lnTo>
                  <a:pt x="111" y="53"/>
                </a:lnTo>
                <a:lnTo>
                  <a:pt x="106" y="46"/>
                </a:lnTo>
                <a:lnTo>
                  <a:pt x="101" y="39"/>
                </a:lnTo>
                <a:lnTo>
                  <a:pt x="95" y="33"/>
                </a:lnTo>
                <a:lnTo>
                  <a:pt x="89" y="28"/>
                </a:lnTo>
                <a:lnTo>
                  <a:pt x="82" y="22"/>
                </a:lnTo>
                <a:lnTo>
                  <a:pt x="75" y="17"/>
                </a:lnTo>
                <a:lnTo>
                  <a:pt x="67" y="13"/>
                </a:lnTo>
                <a:lnTo>
                  <a:pt x="59" y="10"/>
                </a:lnTo>
                <a:lnTo>
                  <a:pt x="51" y="7"/>
                </a:lnTo>
                <a:lnTo>
                  <a:pt x="41" y="4"/>
                </a:lnTo>
                <a:lnTo>
                  <a:pt x="32" y="3"/>
                </a:lnTo>
                <a:lnTo>
                  <a:pt x="22" y="1"/>
                </a:lnTo>
                <a:lnTo>
                  <a:pt x="11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4" name="Line 26"/>
          <p:cNvSpPr>
            <a:spLocks noChangeShapeType="1"/>
          </p:cNvSpPr>
          <p:nvPr/>
        </p:nvSpPr>
        <p:spPr bwMode="auto">
          <a:xfrm>
            <a:off x="3292475" y="5002213"/>
            <a:ext cx="11223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5" name="Freeform 27"/>
          <p:cNvSpPr>
            <a:spLocks/>
          </p:cNvSpPr>
          <p:nvPr/>
        </p:nvSpPr>
        <p:spPr bwMode="auto">
          <a:xfrm>
            <a:off x="4575175" y="4362450"/>
            <a:ext cx="584200" cy="558800"/>
          </a:xfrm>
          <a:custGeom>
            <a:avLst/>
            <a:gdLst>
              <a:gd name="T0" fmla="*/ 0 w 368"/>
              <a:gd name="T1" fmla="*/ 558800 h 352"/>
              <a:gd name="T2" fmla="*/ 25400 w 368"/>
              <a:gd name="T3" fmla="*/ 557213 h 352"/>
              <a:gd name="T4" fmla="*/ 47625 w 368"/>
              <a:gd name="T5" fmla="*/ 557213 h 352"/>
              <a:gd name="T6" fmla="*/ 69850 w 368"/>
              <a:gd name="T7" fmla="*/ 554038 h 352"/>
              <a:gd name="T8" fmla="*/ 90487 w 368"/>
              <a:gd name="T9" fmla="*/ 550863 h 352"/>
              <a:gd name="T10" fmla="*/ 111125 w 368"/>
              <a:gd name="T11" fmla="*/ 547688 h 352"/>
              <a:gd name="T12" fmla="*/ 130175 w 368"/>
              <a:gd name="T13" fmla="*/ 544513 h 352"/>
              <a:gd name="T14" fmla="*/ 149225 w 368"/>
              <a:gd name="T15" fmla="*/ 538163 h 352"/>
              <a:gd name="T16" fmla="*/ 166687 w 368"/>
              <a:gd name="T17" fmla="*/ 531813 h 352"/>
              <a:gd name="T18" fmla="*/ 184150 w 368"/>
              <a:gd name="T19" fmla="*/ 523875 h 352"/>
              <a:gd name="T20" fmla="*/ 198437 w 368"/>
              <a:gd name="T21" fmla="*/ 517525 h 352"/>
              <a:gd name="T22" fmla="*/ 214313 w 368"/>
              <a:gd name="T23" fmla="*/ 508000 h 352"/>
              <a:gd name="T24" fmla="*/ 228600 w 368"/>
              <a:gd name="T25" fmla="*/ 498475 h 352"/>
              <a:gd name="T26" fmla="*/ 241300 w 368"/>
              <a:gd name="T27" fmla="*/ 488950 h 352"/>
              <a:gd name="T28" fmla="*/ 252413 w 368"/>
              <a:gd name="T29" fmla="*/ 476250 h 352"/>
              <a:gd name="T30" fmla="*/ 263525 w 368"/>
              <a:gd name="T31" fmla="*/ 465138 h 352"/>
              <a:gd name="T32" fmla="*/ 274638 w 368"/>
              <a:gd name="T33" fmla="*/ 452438 h 352"/>
              <a:gd name="T34" fmla="*/ 282575 w 368"/>
              <a:gd name="T35" fmla="*/ 438150 h 352"/>
              <a:gd name="T36" fmla="*/ 290513 w 368"/>
              <a:gd name="T37" fmla="*/ 423863 h 352"/>
              <a:gd name="T38" fmla="*/ 296862 w 368"/>
              <a:gd name="T39" fmla="*/ 407988 h 352"/>
              <a:gd name="T40" fmla="*/ 303212 w 368"/>
              <a:gd name="T41" fmla="*/ 392112 h 352"/>
              <a:gd name="T42" fmla="*/ 309562 w 368"/>
              <a:gd name="T43" fmla="*/ 374650 h 352"/>
              <a:gd name="T44" fmla="*/ 314325 w 368"/>
              <a:gd name="T45" fmla="*/ 357187 h 352"/>
              <a:gd name="T46" fmla="*/ 317500 w 368"/>
              <a:gd name="T47" fmla="*/ 338137 h 352"/>
              <a:gd name="T48" fmla="*/ 319087 w 368"/>
              <a:gd name="T49" fmla="*/ 319087 h 352"/>
              <a:gd name="T50" fmla="*/ 320675 w 368"/>
              <a:gd name="T51" fmla="*/ 298450 h 352"/>
              <a:gd name="T52" fmla="*/ 320675 w 368"/>
              <a:gd name="T53" fmla="*/ 277813 h 352"/>
              <a:gd name="T54" fmla="*/ 320675 w 368"/>
              <a:gd name="T55" fmla="*/ 258763 h 352"/>
              <a:gd name="T56" fmla="*/ 322262 w 368"/>
              <a:gd name="T57" fmla="*/ 239713 h 352"/>
              <a:gd name="T58" fmla="*/ 323850 w 368"/>
              <a:gd name="T59" fmla="*/ 222250 h 352"/>
              <a:gd name="T60" fmla="*/ 327025 w 368"/>
              <a:gd name="T61" fmla="*/ 204788 h 352"/>
              <a:gd name="T62" fmla="*/ 330200 w 368"/>
              <a:gd name="T63" fmla="*/ 188912 h 352"/>
              <a:gd name="T64" fmla="*/ 334962 w 368"/>
              <a:gd name="T65" fmla="*/ 173037 h 352"/>
              <a:gd name="T66" fmla="*/ 339725 w 368"/>
              <a:gd name="T67" fmla="*/ 157162 h 352"/>
              <a:gd name="T68" fmla="*/ 346075 w 368"/>
              <a:gd name="T69" fmla="*/ 142875 h 352"/>
              <a:gd name="T70" fmla="*/ 352425 w 368"/>
              <a:gd name="T71" fmla="*/ 128588 h 352"/>
              <a:gd name="T72" fmla="*/ 358775 w 368"/>
              <a:gd name="T73" fmla="*/ 115888 h 352"/>
              <a:gd name="T74" fmla="*/ 368300 w 368"/>
              <a:gd name="T75" fmla="*/ 103188 h 352"/>
              <a:gd name="T76" fmla="*/ 376237 w 368"/>
              <a:gd name="T77" fmla="*/ 92075 h 352"/>
              <a:gd name="T78" fmla="*/ 385762 w 368"/>
              <a:gd name="T79" fmla="*/ 80962 h 352"/>
              <a:gd name="T80" fmla="*/ 396875 w 368"/>
              <a:gd name="T81" fmla="*/ 69850 h 352"/>
              <a:gd name="T82" fmla="*/ 407988 w 368"/>
              <a:gd name="T83" fmla="*/ 60325 h 352"/>
              <a:gd name="T84" fmla="*/ 420688 w 368"/>
              <a:gd name="T85" fmla="*/ 52388 h 352"/>
              <a:gd name="T86" fmla="*/ 433388 w 368"/>
              <a:gd name="T87" fmla="*/ 42862 h 352"/>
              <a:gd name="T88" fmla="*/ 447675 w 368"/>
              <a:gd name="T89" fmla="*/ 36512 h 352"/>
              <a:gd name="T90" fmla="*/ 460375 w 368"/>
              <a:gd name="T91" fmla="*/ 30163 h 352"/>
              <a:gd name="T92" fmla="*/ 476250 w 368"/>
              <a:gd name="T93" fmla="*/ 23812 h 352"/>
              <a:gd name="T94" fmla="*/ 492125 w 368"/>
              <a:gd name="T95" fmla="*/ 17463 h 352"/>
              <a:gd name="T96" fmla="*/ 509588 w 368"/>
              <a:gd name="T97" fmla="*/ 12700 h 352"/>
              <a:gd name="T98" fmla="*/ 527050 w 368"/>
              <a:gd name="T99" fmla="*/ 7938 h 352"/>
              <a:gd name="T100" fmla="*/ 544513 w 368"/>
              <a:gd name="T101" fmla="*/ 4762 h 352"/>
              <a:gd name="T102" fmla="*/ 563563 w 368"/>
              <a:gd name="T103" fmla="*/ 1588 h 352"/>
              <a:gd name="T104" fmla="*/ 584200 w 368"/>
              <a:gd name="T105" fmla="*/ 0 h 35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68"/>
              <a:gd name="T160" fmla="*/ 0 h 352"/>
              <a:gd name="T161" fmla="*/ 368 w 368"/>
              <a:gd name="T162" fmla="*/ 352 h 35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68" h="352">
                <a:moveTo>
                  <a:pt x="0" y="352"/>
                </a:moveTo>
                <a:lnTo>
                  <a:pt x="16" y="351"/>
                </a:lnTo>
                <a:lnTo>
                  <a:pt x="30" y="351"/>
                </a:lnTo>
                <a:lnTo>
                  <a:pt x="44" y="349"/>
                </a:lnTo>
                <a:lnTo>
                  <a:pt x="57" y="347"/>
                </a:lnTo>
                <a:lnTo>
                  <a:pt x="70" y="345"/>
                </a:lnTo>
                <a:lnTo>
                  <a:pt x="82" y="343"/>
                </a:lnTo>
                <a:lnTo>
                  <a:pt x="94" y="339"/>
                </a:lnTo>
                <a:lnTo>
                  <a:pt x="105" y="335"/>
                </a:lnTo>
                <a:lnTo>
                  <a:pt x="116" y="330"/>
                </a:lnTo>
                <a:lnTo>
                  <a:pt x="125" y="326"/>
                </a:lnTo>
                <a:lnTo>
                  <a:pt x="135" y="320"/>
                </a:lnTo>
                <a:lnTo>
                  <a:pt x="144" y="314"/>
                </a:lnTo>
                <a:lnTo>
                  <a:pt x="152" y="308"/>
                </a:lnTo>
                <a:lnTo>
                  <a:pt x="159" y="300"/>
                </a:lnTo>
                <a:lnTo>
                  <a:pt x="166" y="293"/>
                </a:lnTo>
                <a:lnTo>
                  <a:pt x="173" y="285"/>
                </a:lnTo>
                <a:lnTo>
                  <a:pt x="178" y="276"/>
                </a:lnTo>
                <a:lnTo>
                  <a:pt x="183" y="267"/>
                </a:lnTo>
                <a:lnTo>
                  <a:pt x="187" y="257"/>
                </a:lnTo>
                <a:lnTo>
                  <a:pt x="191" y="247"/>
                </a:lnTo>
                <a:lnTo>
                  <a:pt x="195" y="236"/>
                </a:lnTo>
                <a:lnTo>
                  <a:pt x="198" y="225"/>
                </a:lnTo>
                <a:lnTo>
                  <a:pt x="200" y="213"/>
                </a:lnTo>
                <a:lnTo>
                  <a:pt x="201" y="201"/>
                </a:lnTo>
                <a:lnTo>
                  <a:pt x="202" y="188"/>
                </a:lnTo>
                <a:lnTo>
                  <a:pt x="202" y="175"/>
                </a:lnTo>
                <a:lnTo>
                  <a:pt x="202" y="163"/>
                </a:lnTo>
                <a:lnTo>
                  <a:pt x="203" y="151"/>
                </a:lnTo>
                <a:lnTo>
                  <a:pt x="204" y="140"/>
                </a:lnTo>
                <a:lnTo>
                  <a:pt x="206" y="129"/>
                </a:lnTo>
                <a:lnTo>
                  <a:pt x="208" y="119"/>
                </a:lnTo>
                <a:lnTo>
                  <a:pt x="211" y="109"/>
                </a:lnTo>
                <a:lnTo>
                  <a:pt x="214" y="99"/>
                </a:lnTo>
                <a:lnTo>
                  <a:pt x="218" y="90"/>
                </a:lnTo>
                <a:lnTo>
                  <a:pt x="222" y="81"/>
                </a:lnTo>
                <a:lnTo>
                  <a:pt x="226" y="73"/>
                </a:lnTo>
                <a:lnTo>
                  <a:pt x="232" y="65"/>
                </a:lnTo>
                <a:lnTo>
                  <a:pt x="237" y="58"/>
                </a:lnTo>
                <a:lnTo>
                  <a:pt x="243" y="51"/>
                </a:lnTo>
                <a:lnTo>
                  <a:pt x="250" y="44"/>
                </a:lnTo>
                <a:lnTo>
                  <a:pt x="257" y="38"/>
                </a:lnTo>
                <a:lnTo>
                  <a:pt x="265" y="33"/>
                </a:lnTo>
                <a:lnTo>
                  <a:pt x="273" y="27"/>
                </a:lnTo>
                <a:lnTo>
                  <a:pt x="282" y="23"/>
                </a:lnTo>
                <a:lnTo>
                  <a:pt x="290" y="19"/>
                </a:lnTo>
                <a:lnTo>
                  <a:pt x="300" y="15"/>
                </a:lnTo>
                <a:lnTo>
                  <a:pt x="310" y="11"/>
                </a:lnTo>
                <a:lnTo>
                  <a:pt x="321" y="8"/>
                </a:lnTo>
                <a:lnTo>
                  <a:pt x="332" y="5"/>
                </a:lnTo>
                <a:lnTo>
                  <a:pt x="343" y="3"/>
                </a:lnTo>
                <a:lnTo>
                  <a:pt x="355" y="1"/>
                </a:lnTo>
                <a:lnTo>
                  <a:pt x="36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6" name="Freeform 28"/>
          <p:cNvSpPr>
            <a:spLocks/>
          </p:cNvSpPr>
          <p:nvPr/>
        </p:nvSpPr>
        <p:spPr bwMode="auto">
          <a:xfrm>
            <a:off x="5149850" y="4329113"/>
            <a:ext cx="66675" cy="66675"/>
          </a:xfrm>
          <a:custGeom>
            <a:avLst/>
            <a:gdLst>
              <a:gd name="T0" fmla="*/ 1588 w 42"/>
              <a:gd name="T1" fmla="*/ 66675 h 42"/>
              <a:gd name="T2" fmla="*/ 66675 w 42"/>
              <a:gd name="T3" fmla="*/ 30163 h 42"/>
              <a:gd name="T4" fmla="*/ 0 w 42"/>
              <a:gd name="T5" fmla="*/ 0 h 42"/>
              <a:gd name="T6" fmla="*/ 1588 w 42"/>
              <a:gd name="T7" fmla="*/ 66675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1" y="42"/>
                </a:moveTo>
                <a:lnTo>
                  <a:pt x="42" y="19"/>
                </a:lnTo>
                <a:lnTo>
                  <a:pt x="0" y="0"/>
                </a:lnTo>
                <a:lnTo>
                  <a:pt x="1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7" name="Freeform 29"/>
          <p:cNvSpPr>
            <a:spLocks/>
          </p:cNvSpPr>
          <p:nvPr/>
        </p:nvSpPr>
        <p:spPr bwMode="auto">
          <a:xfrm>
            <a:off x="4575175" y="3717925"/>
            <a:ext cx="584200" cy="558800"/>
          </a:xfrm>
          <a:custGeom>
            <a:avLst/>
            <a:gdLst>
              <a:gd name="T0" fmla="*/ 584200 w 368"/>
              <a:gd name="T1" fmla="*/ 558800 h 352"/>
              <a:gd name="T2" fmla="*/ 563563 w 368"/>
              <a:gd name="T3" fmla="*/ 557213 h 352"/>
              <a:gd name="T4" fmla="*/ 544513 w 368"/>
              <a:gd name="T5" fmla="*/ 554038 h 352"/>
              <a:gd name="T6" fmla="*/ 527050 w 368"/>
              <a:gd name="T7" fmla="*/ 550863 h 352"/>
              <a:gd name="T8" fmla="*/ 509588 w 368"/>
              <a:gd name="T9" fmla="*/ 546100 h 352"/>
              <a:gd name="T10" fmla="*/ 492125 w 368"/>
              <a:gd name="T11" fmla="*/ 541338 h 352"/>
              <a:gd name="T12" fmla="*/ 476250 w 368"/>
              <a:gd name="T13" fmla="*/ 534988 h 352"/>
              <a:gd name="T14" fmla="*/ 460375 w 368"/>
              <a:gd name="T15" fmla="*/ 528638 h 352"/>
              <a:gd name="T16" fmla="*/ 447675 w 368"/>
              <a:gd name="T17" fmla="*/ 522288 h 352"/>
              <a:gd name="T18" fmla="*/ 433388 w 368"/>
              <a:gd name="T19" fmla="*/ 514350 h 352"/>
              <a:gd name="T20" fmla="*/ 420688 w 368"/>
              <a:gd name="T21" fmla="*/ 506413 h 352"/>
              <a:gd name="T22" fmla="*/ 407988 w 368"/>
              <a:gd name="T23" fmla="*/ 498475 h 352"/>
              <a:gd name="T24" fmla="*/ 396875 w 368"/>
              <a:gd name="T25" fmla="*/ 487363 h 352"/>
              <a:gd name="T26" fmla="*/ 385762 w 368"/>
              <a:gd name="T27" fmla="*/ 477838 h 352"/>
              <a:gd name="T28" fmla="*/ 376237 w 368"/>
              <a:gd name="T29" fmla="*/ 466725 h 352"/>
              <a:gd name="T30" fmla="*/ 368300 w 368"/>
              <a:gd name="T31" fmla="*/ 455613 h 352"/>
              <a:gd name="T32" fmla="*/ 358775 w 368"/>
              <a:gd name="T33" fmla="*/ 442913 h 352"/>
              <a:gd name="T34" fmla="*/ 352425 w 368"/>
              <a:gd name="T35" fmla="*/ 428625 h 352"/>
              <a:gd name="T36" fmla="*/ 346075 w 368"/>
              <a:gd name="T37" fmla="*/ 415925 h 352"/>
              <a:gd name="T38" fmla="*/ 339725 w 368"/>
              <a:gd name="T39" fmla="*/ 400050 h 352"/>
              <a:gd name="T40" fmla="*/ 334962 w 368"/>
              <a:gd name="T41" fmla="*/ 385762 h 352"/>
              <a:gd name="T42" fmla="*/ 330200 w 368"/>
              <a:gd name="T43" fmla="*/ 369887 h 352"/>
              <a:gd name="T44" fmla="*/ 327025 w 368"/>
              <a:gd name="T45" fmla="*/ 354012 h 352"/>
              <a:gd name="T46" fmla="*/ 323850 w 368"/>
              <a:gd name="T47" fmla="*/ 336550 h 352"/>
              <a:gd name="T48" fmla="*/ 322262 w 368"/>
              <a:gd name="T49" fmla="*/ 317500 h 352"/>
              <a:gd name="T50" fmla="*/ 320675 w 368"/>
              <a:gd name="T51" fmla="*/ 300037 h 352"/>
              <a:gd name="T52" fmla="*/ 320675 w 368"/>
              <a:gd name="T53" fmla="*/ 280987 h 352"/>
              <a:gd name="T54" fmla="*/ 320675 w 368"/>
              <a:gd name="T55" fmla="*/ 258763 h 352"/>
              <a:gd name="T56" fmla="*/ 319087 w 368"/>
              <a:gd name="T57" fmla="*/ 239713 h 352"/>
              <a:gd name="T58" fmla="*/ 317500 w 368"/>
              <a:gd name="T59" fmla="*/ 219075 h 352"/>
              <a:gd name="T60" fmla="*/ 314325 w 368"/>
              <a:gd name="T61" fmla="*/ 200025 h 352"/>
              <a:gd name="T62" fmla="*/ 309562 w 368"/>
              <a:gd name="T63" fmla="*/ 184150 h 352"/>
              <a:gd name="T64" fmla="*/ 303212 w 368"/>
              <a:gd name="T65" fmla="*/ 166687 h 352"/>
              <a:gd name="T66" fmla="*/ 296862 w 368"/>
              <a:gd name="T67" fmla="*/ 150812 h 352"/>
              <a:gd name="T68" fmla="*/ 290513 w 368"/>
              <a:gd name="T69" fmla="*/ 134938 h 352"/>
              <a:gd name="T70" fmla="*/ 282575 w 368"/>
              <a:gd name="T71" fmla="*/ 120650 h 352"/>
              <a:gd name="T72" fmla="*/ 274638 w 368"/>
              <a:gd name="T73" fmla="*/ 106363 h 352"/>
              <a:gd name="T74" fmla="*/ 263525 w 368"/>
              <a:gd name="T75" fmla="*/ 93662 h 352"/>
              <a:gd name="T76" fmla="*/ 252413 w 368"/>
              <a:gd name="T77" fmla="*/ 82550 h 352"/>
              <a:gd name="T78" fmla="*/ 241300 w 368"/>
              <a:gd name="T79" fmla="*/ 69850 h 352"/>
              <a:gd name="T80" fmla="*/ 228600 w 368"/>
              <a:gd name="T81" fmla="*/ 58738 h 352"/>
              <a:gd name="T82" fmla="*/ 214313 w 368"/>
              <a:gd name="T83" fmla="*/ 49212 h 352"/>
              <a:gd name="T84" fmla="*/ 198437 w 368"/>
              <a:gd name="T85" fmla="*/ 41275 h 352"/>
              <a:gd name="T86" fmla="*/ 184150 w 368"/>
              <a:gd name="T87" fmla="*/ 33338 h 352"/>
              <a:gd name="T88" fmla="*/ 166687 w 368"/>
              <a:gd name="T89" fmla="*/ 26988 h 352"/>
              <a:gd name="T90" fmla="*/ 149225 w 368"/>
              <a:gd name="T91" fmla="*/ 20637 h 352"/>
              <a:gd name="T92" fmla="*/ 130175 w 368"/>
              <a:gd name="T93" fmla="*/ 14288 h 352"/>
              <a:gd name="T94" fmla="*/ 111125 w 368"/>
              <a:gd name="T95" fmla="*/ 9525 h 352"/>
              <a:gd name="T96" fmla="*/ 90487 w 368"/>
              <a:gd name="T97" fmla="*/ 6350 h 352"/>
              <a:gd name="T98" fmla="*/ 69850 w 368"/>
              <a:gd name="T99" fmla="*/ 3175 h 352"/>
              <a:gd name="T100" fmla="*/ 47625 w 368"/>
              <a:gd name="T101" fmla="*/ 1588 h 352"/>
              <a:gd name="T102" fmla="*/ 25400 w 368"/>
              <a:gd name="T103" fmla="*/ 0 h 352"/>
              <a:gd name="T104" fmla="*/ 0 w 368"/>
              <a:gd name="T105" fmla="*/ 0 h 35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68"/>
              <a:gd name="T160" fmla="*/ 0 h 352"/>
              <a:gd name="T161" fmla="*/ 368 w 368"/>
              <a:gd name="T162" fmla="*/ 352 h 35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68" h="352">
                <a:moveTo>
                  <a:pt x="368" y="352"/>
                </a:moveTo>
                <a:lnTo>
                  <a:pt x="355" y="351"/>
                </a:lnTo>
                <a:lnTo>
                  <a:pt x="343" y="349"/>
                </a:lnTo>
                <a:lnTo>
                  <a:pt x="332" y="347"/>
                </a:lnTo>
                <a:lnTo>
                  <a:pt x="321" y="344"/>
                </a:lnTo>
                <a:lnTo>
                  <a:pt x="310" y="341"/>
                </a:lnTo>
                <a:lnTo>
                  <a:pt x="300" y="337"/>
                </a:lnTo>
                <a:lnTo>
                  <a:pt x="290" y="333"/>
                </a:lnTo>
                <a:lnTo>
                  <a:pt x="282" y="329"/>
                </a:lnTo>
                <a:lnTo>
                  <a:pt x="273" y="324"/>
                </a:lnTo>
                <a:lnTo>
                  <a:pt x="265" y="319"/>
                </a:lnTo>
                <a:lnTo>
                  <a:pt x="257" y="314"/>
                </a:lnTo>
                <a:lnTo>
                  <a:pt x="250" y="307"/>
                </a:lnTo>
                <a:lnTo>
                  <a:pt x="243" y="301"/>
                </a:lnTo>
                <a:lnTo>
                  <a:pt x="237" y="294"/>
                </a:lnTo>
                <a:lnTo>
                  <a:pt x="232" y="287"/>
                </a:lnTo>
                <a:lnTo>
                  <a:pt x="226" y="279"/>
                </a:lnTo>
                <a:lnTo>
                  <a:pt x="222" y="270"/>
                </a:lnTo>
                <a:lnTo>
                  <a:pt x="218" y="262"/>
                </a:lnTo>
                <a:lnTo>
                  <a:pt x="214" y="252"/>
                </a:lnTo>
                <a:lnTo>
                  <a:pt x="211" y="243"/>
                </a:lnTo>
                <a:lnTo>
                  <a:pt x="208" y="233"/>
                </a:lnTo>
                <a:lnTo>
                  <a:pt x="206" y="223"/>
                </a:lnTo>
                <a:lnTo>
                  <a:pt x="204" y="212"/>
                </a:lnTo>
                <a:lnTo>
                  <a:pt x="203" y="200"/>
                </a:lnTo>
                <a:lnTo>
                  <a:pt x="202" y="189"/>
                </a:lnTo>
                <a:lnTo>
                  <a:pt x="202" y="177"/>
                </a:lnTo>
                <a:lnTo>
                  <a:pt x="202" y="163"/>
                </a:lnTo>
                <a:lnTo>
                  <a:pt x="201" y="151"/>
                </a:lnTo>
                <a:lnTo>
                  <a:pt x="200" y="138"/>
                </a:lnTo>
                <a:lnTo>
                  <a:pt x="198" y="126"/>
                </a:lnTo>
                <a:lnTo>
                  <a:pt x="195" y="116"/>
                </a:lnTo>
                <a:lnTo>
                  <a:pt x="191" y="105"/>
                </a:lnTo>
                <a:lnTo>
                  <a:pt x="187" y="95"/>
                </a:lnTo>
                <a:lnTo>
                  <a:pt x="183" y="85"/>
                </a:lnTo>
                <a:lnTo>
                  <a:pt x="178" y="76"/>
                </a:lnTo>
                <a:lnTo>
                  <a:pt x="173" y="67"/>
                </a:lnTo>
                <a:lnTo>
                  <a:pt x="166" y="59"/>
                </a:lnTo>
                <a:lnTo>
                  <a:pt x="159" y="52"/>
                </a:lnTo>
                <a:lnTo>
                  <a:pt x="152" y="44"/>
                </a:lnTo>
                <a:lnTo>
                  <a:pt x="144" y="37"/>
                </a:lnTo>
                <a:lnTo>
                  <a:pt x="135" y="31"/>
                </a:lnTo>
                <a:lnTo>
                  <a:pt x="125" y="26"/>
                </a:lnTo>
                <a:lnTo>
                  <a:pt x="116" y="21"/>
                </a:lnTo>
                <a:lnTo>
                  <a:pt x="105" y="17"/>
                </a:lnTo>
                <a:lnTo>
                  <a:pt x="94" y="13"/>
                </a:lnTo>
                <a:lnTo>
                  <a:pt x="82" y="9"/>
                </a:lnTo>
                <a:lnTo>
                  <a:pt x="70" y="6"/>
                </a:lnTo>
                <a:lnTo>
                  <a:pt x="57" y="4"/>
                </a:lnTo>
                <a:lnTo>
                  <a:pt x="44" y="2"/>
                </a:lnTo>
                <a:lnTo>
                  <a:pt x="30" y="1"/>
                </a:lnTo>
                <a:lnTo>
                  <a:pt x="16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8" name="Freeform 30"/>
          <p:cNvSpPr>
            <a:spLocks/>
          </p:cNvSpPr>
          <p:nvPr/>
        </p:nvSpPr>
        <p:spPr bwMode="auto">
          <a:xfrm>
            <a:off x="5149850" y="4243388"/>
            <a:ext cx="66675" cy="66675"/>
          </a:xfrm>
          <a:custGeom>
            <a:avLst/>
            <a:gdLst>
              <a:gd name="T0" fmla="*/ 1588 w 42"/>
              <a:gd name="T1" fmla="*/ 0 h 42"/>
              <a:gd name="T2" fmla="*/ 66675 w 42"/>
              <a:gd name="T3" fmla="*/ 36512 h 42"/>
              <a:gd name="T4" fmla="*/ 0 w 42"/>
              <a:gd name="T5" fmla="*/ 66675 h 42"/>
              <a:gd name="T6" fmla="*/ 1588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1" y="0"/>
                </a:moveTo>
                <a:lnTo>
                  <a:pt x="42" y="23"/>
                </a:lnTo>
                <a:lnTo>
                  <a:pt x="0" y="42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39" name="Line 31"/>
          <p:cNvSpPr>
            <a:spLocks noChangeShapeType="1"/>
          </p:cNvSpPr>
          <p:nvPr/>
        </p:nvSpPr>
        <p:spPr bwMode="auto">
          <a:xfrm>
            <a:off x="4414838" y="3717925"/>
            <a:ext cx="1603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0" name="Line 32"/>
          <p:cNvSpPr>
            <a:spLocks noChangeShapeType="1"/>
          </p:cNvSpPr>
          <p:nvPr/>
        </p:nvSpPr>
        <p:spPr bwMode="auto">
          <a:xfrm>
            <a:off x="4254500" y="4921250"/>
            <a:ext cx="3206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1" name="Line 33"/>
          <p:cNvSpPr>
            <a:spLocks noChangeShapeType="1"/>
          </p:cNvSpPr>
          <p:nvPr/>
        </p:nvSpPr>
        <p:spPr bwMode="auto">
          <a:xfrm>
            <a:off x="5216525" y="4279900"/>
            <a:ext cx="3206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2" name="Line 34"/>
          <p:cNvSpPr>
            <a:spLocks noChangeShapeType="1"/>
          </p:cNvSpPr>
          <p:nvPr/>
        </p:nvSpPr>
        <p:spPr bwMode="auto">
          <a:xfrm>
            <a:off x="5216525" y="4359275"/>
            <a:ext cx="3206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3" name="Freeform 35"/>
          <p:cNvSpPr>
            <a:spLocks/>
          </p:cNvSpPr>
          <p:nvPr/>
        </p:nvSpPr>
        <p:spPr bwMode="auto">
          <a:xfrm>
            <a:off x="4735513" y="5002213"/>
            <a:ext cx="481012" cy="279400"/>
          </a:xfrm>
          <a:custGeom>
            <a:avLst/>
            <a:gdLst>
              <a:gd name="T0" fmla="*/ 481012 w 303"/>
              <a:gd name="T1" fmla="*/ 279400 h 176"/>
              <a:gd name="T2" fmla="*/ 457200 w 303"/>
              <a:gd name="T3" fmla="*/ 279400 h 176"/>
              <a:gd name="T4" fmla="*/ 433387 w 303"/>
              <a:gd name="T5" fmla="*/ 277813 h 176"/>
              <a:gd name="T6" fmla="*/ 411162 w 303"/>
              <a:gd name="T7" fmla="*/ 276225 h 176"/>
              <a:gd name="T8" fmla="*/ 388937 w 303"/>
              <a:gd name="T9" fmla="*/ 273050 h 176"/>
              <a:gd name="T10" fmla="*/ 369887 w 303"/>
              <a:gd name="T11" fmla="*/ 269875 h 176"/>
              <a:gd name="T12" fmla="*/ 349250 w 303"/>
              <a:gd name="T13" fmla="*/ 265113 h 176"/>
              <a:gd name="T14" fmla="*/ 331787 w 303"/>
              <a:gd name="T15" fmla="*/ 260350 h 176"/>
              <a:gd name="T16" fmla="*/ 314325 w 303"/>
              <a:gd name="T17" fmla="*/ 255588 h 176"/>
              <a:gd name="T18" fmla="*/ 298450 w 303"/>
              <a:gd name="T19" fmla="*/ 247650 h 176"/>
              <a:gd name="T20" fmla="*/ 284162 w 303"/>
              <a:gd name="T21" fmla="*/ 241300 h 176"/>
              <a:gd name="T22" fmla="*/ 269875 w 303"/>
              <a:gd name="T23" fmla="*/ 231775 h 176"/>
              <a:gd name="T24" fmla="*/ 258762 w 303"/>
              <a:gd name="T25" fmla="*/ 223838 h 176"/>
              <a:gd name="T26" fmla="*/ 246062 w 303"/>
              <a:gd name="T27" fmla="*/ 214313 h 176"/>
              <a:gd name="T28" fmla="*/ 234950 w 303"/>
              <a:gd name="T29" fmla="*/ 203200 h 176"/>
              <a:gd name="T30" fmla="*/ 227012 w 303"/>
              <a:gd name="T31" fmla="*/ 192087 h 176"/>
              <a:gd name="T32" fmla="*/ 219075 w 303"/>
              <a:gd name="T33" fmla="*/ 179387 h 176"/>
              <a:gd name="T34" fmla="*/ 211137 w 303"/>
              <a:gd name="T35" fmla="*/ 166687 h 176"/>
              <a:gd name="T36" fmla="*/ 206375 w 303"/>
              <a:gd name="T37" fmla="*/ 153987 h 176"/>
              <a:gd name="T38" fmla="*/ 201612 w 303"/>
              <a:gd name="T39" fmla="*/ 139700 h 176"/>
              <a:gd name="T40" fmla="*/ 195262 w 303"/>
              <a:gd name="T41" fmla="*/ 123825 h 176"/>
              <a:gd name="T42" fmla="*/ 190500 w 303"/>
              <a:gd name="T43" fmla="*/ 109538 h 176"/>
              <a:gd name="T44" fmla="*/ 184150 w 303"/>
              <a:gd name="T45" fmla="*/ 96837 h 176"/>
              <a:gd name="T46" fmla="*/ 176212 w 303"/>
              <a:gd name="T47" fmla="*/ 84137 h 176"/>
              <a:gd name="T48" fmla="*/ 169862 w 303"/>
              <a:gd name="T49" fmla="*/ 71437 h 176"/>
              <a:gd name="T50" fmla="*/ 160337 w 303"/>
              <a:gd name="T51" fmla="*/ 61913 h 176"/>
              <a:gd name="T52" fmla="*/ 150812 w 303"/>
              <a:gd name="T53" fmla="*/ 52388 h 176"/>
              <a:gd name="T54" fmla="*/ 141287 w 303"/>
              <a:gd name="T55" fmla="*/ 41275 h 176"/>
              <a:gd name="T56" fmla="*/ 130175 w 303"/>
              <a:gd name="T57" fmla="*/ 33338 h 176"/>
              <a:gd name="T58" fmla="*/ 119062 w 303"/>
              <a:gd name="T59" fmla="*/ 25400 h 176"/>
              <a:gd name="T60" fmla="*/ 107950 w 303"/>
              <a:gd name="T61" fmla="*/ 19050 h 176"/>
              <a:gd name="T62" fmla="*/ 93662 w 303"/>
              <a:gd name="T63" fmla="*/ 14288 h 176"/>
              <a:gd name="T64" fmla="*/ 80962 w 303"/>
              <a:gd name="T65" fmla="*/ 9525 h 176"/>
              <a:gd name="T66" fmla="*/ 65087 w 303"/>
              <a:gd name="T67" fmla="*/ 6350 h 176"/>
              <a:gd name="T68" fmla="*/ 50800 w 303"/>
              <a:gd name="T69" fmla="*/ 3175 h 176"/>
              <a:gd name="T70" fmla="*/ 34925 w 303"/>
              <a:gd name="T71" fmla="*/ 0 h 176"/>
              <a:gd name="T72" fmla="*/ 17462 w 303"/>
              <a:gd name="T73" fmla="*/ 0 h 176"/>
              <a:gd name="T74" fmla="*/ 0 w 303"/>
              <a:gd name="T75" fmla="*/ 0 h 17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6"/>
              <a:gd name="T116" fmla="*/ 303 w 303"/>
              <a:gd name="T117" fmla="*/ 176 h 17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6">
                <a:moveTo>
                  <a:pt x="303" y="176"/>
                </a:moveTo>
                <a:lnTo>
                  <a:pt x="288" y="176"/>
                </a:lnTo>
                <a:lnTo>
                  <a:pt x="273" y="175"/>
                </a:lnTo>
                <a:lnTo>
                  <a:pt x="259" y="174"/>
                </a:lnTo>
                <a:lnTo>
                  <a:pt x="245" y="172"/>
                </a:lnTo>
                <a:lnTo>
                  <a:pt x="233" y="170"/>
                </a:lnTo>
                <a:lnTo>
                  <a:pt x="220" y="167"/>
                </a:lnTo>
                <a:lnTo>
                  <a:pt x="209" y="164"/>
                </a:lnTo>
                <a:lnTo>
                  <a:pt x="198" y="161"/>
                </a:lnTo>
                <a:lnTo>
                  <a:pt x="188" y="156"/>
                </a:lnTo>
                <a:lnTo>
                  <a:pt x="179" y="152"/>
                </a:lnTo>
                <a:lnTo>
                  <a:pt x="170" y="146"/>
                </a:lnTo>
                <a:lnTo>
                  <a:pt x="163" y="141"/>
                </a:lnTo>
                <a:lnTo>
                  <a:pt x="155" y="135"/>
                </a:lnTo>
                <a:lnTo>
                  <a:pt x="148" y="128"/>
                </a:lnTo>
                <a:lnTo>
                  <a:pt x="143" y="121"/>
                </a:lnTo>
                <a:lnTo>
                  <a:pt x="138" y="113"/>
                </a:lnTo>
                <a:lnTo>
                  <a:pt x="133" y="105"/>
                </a:lnTo>
                <a:lnTo>
                  <a:pt x="130" y="97"/>
                </a:lnTo>
                <a:lnTo>
                  <a:pt x="127" y="88"/>
                </a:lnTo>
                <a:lnTo>
                  <a:pt x="123" y="78"/>
                </a:lnTo>
                <a:lnTo>
                  <a:pt x="120" y="69"/>
                </a:lnTo>
                <a:lnTo>
                  <a:pt x="116" y="61"/>
                </a:lnTo>
                <a:lnTo>
                  <a:pt x="111" y="53"/>
                </a:lnTo>
                <a:lnTo>
                  <a:pt x="107" y="45"/>
                </a:lnTo>
                <a:lnTo>
                  <a:pt x="101" y="39"/>
                </a:lnTo>
                <a:lnTo>
                  <a:pt x="95" y="33"/>
                </a:lnTo>
                <a:lnTo>
                  <a:pt x="89" y="26"/>
                </a:lnTo>
                <a:lnTo>
                  <a:pt x="82" y="21"/>
                </a:lnTo>
                <a:lnTo>
                  <a:pt x="75" y="16"/>
                </a:lnTo>
                <a:lnTo>
                  <a:pt x="68" y="12"/>
                </a:lnTo>
                <a:lnTo>
                  <a:pt x="59" y="9"/>
                </a:lnTo>
                <a:lnTo>
                  <a:pt x="51" y="6"/>
                </a:lnTo>
                <a:lnTo>
                  <a:pt x="41" y="4"/>
                </a:lnTo>
                <a:lnTo>
                  <a:pt x="32" y="2"/>
                </a:lnTo>
                <a:lnTo>
                  <a:pt x="22" y="0"/>
                </a:lnTo>
                <a:lnTo>
                  <a:pt x="11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44" name="Line 36"/>
          <p:cNvSpPr>
            <a:spLocks noChangeShapeType="1"/>
          </p:cNvSpPr>
          <p:nvPr/>
        </p:nvSpPr>
        <p:spPr bwMode="auto">
          <a:xfrm>
            <a:off x="4414838" y="5002213"/>
            <a:ext cx="32067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5" name="Freeform 37"/>
          <p:cNvSpPr>
            <a:spLocks/>
          </p:cNvSpPr>
          <p:nvPr/>
        </p:nvSpPr>
        <p:spPr bwMode="auto">
          <a:xfrm>
            <a:off x="5537200" y="3998913"/>
            <a:ext cx="481013" cy="280987"/>
          </a:xfrm>
          <a:custGeom>
            <a:avLst/>
            <a:gdLst>
              <a:gd name="T0" fmla="*/ 0 w 303"/>
              <a:gd name="T1" fmla="*/ 280987 h 177"/>
              <a:gd name="T2" fmla="*/ 25400 w 303"/>
              <a:gd name="T3" fmla="*/ 279400 h 177"/>
              <a:gd name="T4" fmla="*/ 49213 w 303"/>
              <a:gd name="T5" fmla="*/ 279400 h 177"/>
              <a:gd name="T6" fmla="*/ 71438 w 303"/>
              <a:gd name="T7" fmla="*/ 276225 h 177"/>
              <a:gd name="T8" fmla="*/ 92075 w 303"/>
              <a:gd name="T9" fmla="*/ 274637 h 177"/>
              <a:gd name="T10" fmla="*/ 112713 w 303"/>
              <a:gd name="T11" fmla="*/ 269875 h 177"/>
              <a:gd name="T12" fmla="*/ 131763 w 303"/>
              <a:gd name="T13" fmla="*/ 266700 h 177"/>
              <a:gd name="T14" fmla="*/ 150813 w 303"/>
              <a:gd name="T15" fmla="*/ 261937 h 177"/>
              <a:gd name="T16" fmla="*/ 166688 w 303"/>
              <a:gd name="T17" fmla="*/ 255587 h 177"/>
              <a:gd name="T18" fmla="*/ 182563 w 303"/>
              <a:gd name="T19" fmla="*/ 249237 h 177"/>
              <a:gd name="T20" fmla="*/ 198438 w 303"/>
              <a:gd name="T21" fmla="*/ 241300 h 177"/>
              <a:gd name="T22" fmla="*/ 212725 w 303"/>
              <a:gd name="T23" fmla="*/ 233362 h 177"/>
              <a:gd name="T24" fmla="*/ 223838 w 303"/>
              <a:gd name="T25" fmla="*/ 223837 h 177"/>
              <a:gd name="T26" fmla="*/ 234950 w 303"/>
              <a:gd name="T27" fmla="*/ 214312 h 177"/>
              <a:gd name="T28" fmla="*/ 246063 w 303"/>
              <a:gd name="T29" fmla="*/ 203200 h 177"/>
              <a:gd name="T30" fmla="*/ 255588 w 303"/>
              <a:gd name="T31" fmla="*/ 193675 h 177"/>
              <a:gd name="T32" fmla="*/ 263525 w 303"/>
              <a:gd name="T33" fmla="*/ 180975 h 177"/>
              <a:gd name="T34" fmla="*/ 271463 w 303"/>
              <a:gd name="T35" fmla="*/ 168275 h 177"/>
              <a:gd name="T36" fmla="*/ 276225 w 303"/>
              <a:gd name="T37" fmla="*/ 153987 h 177"/>
              <a:gd name="T38" fmla="*/ 280988 w 303"/>
              <a:gd name="T39" fmla="*/ 139700 h 177"/>
              <a:gd name="T40" fmla="*/ 285750 w 303"/>
              <a:gd name="T41" fmla="*/ 125412 h 177"/>
              <a:gd name="T42" fmla="*/ 292100 w 303"/>
              <a:gd name="T43" fmla="*/ 111125 h 177"/>
              <a:gd name="T44" fmla="*/ 298450 w 303"/>
              <a:gd name="T45" fmla="*/ 96837 h 177"/>
              <a:gd name="T46" fmla="*/ 304800 w 303"/>
              <a:gd name="T47" fmla="*/ 84137 h 177"/>
              <a:gd name="T48" fmla="*/ 312738 w 303"/>
              <a:gd name="T49" fmla="*/ 73025 h 177"/>
              <a:gd name="T50" fmla="*/ 320675 w 303"/>
              <a:gd name="T51" fmla="*/ 61912 h 177"/>
              <a:gd name="T52" fmla="*/ 330200 w 303"/>
              <a:gd name="T53" fmla="*/ 52387 h 177"/>
              <a:gd name="T54" fmla="*/ 341313 w 303"/>
              <a:gd name="T55" fmla="*/ 42862 h 177"/>
              <a:gd name="T56" fmla="*/ 350838 w 303"/>
              <a:gd name="T57" fmla="*/ 34925 h 177"/>
              <a:gd name="T58" fmla="*/ 363538 w 303"/>
              <a:gd name="T59" fmla="*/ 26987 h 177"/>
              <a:gd name="T60" fmla="*/ 374650 w 303"/>
              <a:gd name="T61" fmla="*/ 20637 h 177"/>
              <a:gd name="T62" fmla="*/ 388938 w 303"/>
              <a:gd name="T63" fmla="*/ 15875 h 177"/>
              <a:gd name="T64" fmla="*/ 401638 w 303"/>
              <a:gd name="T65" fmla="*/ 11112 h 177"/>
              <a:gd name="T66" fmla="*/ 415925 w 303"/>
              <a:gd name="T67" fmla="*/ 6350 h 177"/>
              <a:gd name="T68" fmla="*/ 431800 w 303"/>
              <a:gd name="T69" fmla="*/ 4762 h 177"/>
              <a:gd name="T70" fmla="*/ 447675 w 303"/>
              <a:gd name="T71" fmla="*/ 1587 h 177"/>
              <a:gd name="T72" fmla="*/ 465138 w 303"/>
              <a:gd name="T73" fmla="*/ 0 h 177"/>
              <a:gd name="T74" fmla="*/ 481013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0" y="177"/>
                </a:moveTo>
                <a:lnTo>
                  <a:pt x="16" y="176"/>
                </a:lnTo>
                <a:lnTo>
                  <a:pt x="31" y="176"/>
                </a:lnTo>
                <a:lnTo>
                  <a:pt x="45" y="174"/>
                </a:lnTo>
                <a:lnTo>
                  <a:pt x="58" y="173"/>
                </a:lnTo>
                <a:lnTo>
                  <a:pt x="71" y="170"/>
                </a:lnTo>
                <a:lnTo>
                  <a:pt x="83" y="168"/>
                </a:lnTo>
                <a:lnTo>
                  <a:pt x="95" y="165"/>
                </a:lnTo>
                <a:lnTo>
                  <a:pt x="105" y="161"/>
                </a:lnTo>
                <a:lnTo>
                  <a:pt x="115" y="157"/>
                </a:lnTo>
                <a:lnTo>
                  <a:pt x="125" y="152"/>
                </a:lnTo>
                <a:lnTo>
                  <a:pt x="134" y="147"/>
                </a:lnTo>
                <a:lnTo>
                  <a:pt x="141" y="141"/>
                </a:lnTo>
                <a:lnTo>
                  <a:pt x="148" y="135"/>
                </a:lnTo>
                <a:lnTo>
                  <a:pt x="155" y="128"/>
                </a:lnTo>
                <a:lnTo>
                  <a:pt x="161" y="122"/>
                </a:lnTo>
                <a:lnTo>
                  <a:pt x="166" y="114"/>
                </a:lnTo>
                <a:lnTo>
                  <a:pt x="171" y="106"/>
                </a:lnTo>
                <a:lnTo>
                  <a:pt x="174" y="97"/>
                </a:lnTo>
                <a:lnTo>
                  <a:pt x="177" y="88"/>
                </a:lnTo>
                <a:lnTo>
                  <a:pt x="180" y="79"/>
                </a:lnTo>
                <a:lnTo>
                  <a:pt x="184" y="70"/>
                </a:lnTo>
                <a:lnTo>
                  <a:pt x="188" y="61"/>
                </a:lnTo>
                <a:lnTo>
                  <a:pt x="192" y="53"/>
                </a:lnTo>
                <a:lnTo>
                  <a:pt x="197" y="46"/>
                </a:lnTo>
                <a:lnTo>
                  <a:pt x="202" y="39"/>
                </a:lnTo>
                <a:lnTo>
                  <a:pt x="208" y="33"/>
                </a:lnTo>
                <a:lnTo>
                  <a:pt x="215" y="27"/>
                </a:lnTo>
                <a:lnTo>
                  <a:pt x="221" y="22"/>
                </a:lnTo>
                <a:lnTo>
                  <a:pt x="229" y="17"/>
                </a:lnTo>
                <a:lnTo>
                  <a:pt x="236" y="13"/>
                </a:lnTo>
                <a:lnTo>
                  <a:pt x="245" y="10"/>
                </a:lnTo>
                <a:lnTo>
                  <a:pt x="253" y="7"/>
                </a:lnTo>
                <a:lnTo>
                  <a:pt x="262" y="4"/>
                </a:lnTo>
                <a:lnTo>
                  <a:pt x="272" y="3"/>
                </a:lnTo>
                <a:lnTo>
                  <a:pt x="282" y="1"/>
                </a:lnTo>
                <a:lnTo>
                  <a:pt x="293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46" name="Freeform 38"/>
          <p:cNvSpPr>
            <a:spLocks/>
          </p:cNvSpPr>
          <p:nvPr/>
        </p:nvSpPr>
        <p:spPr bwMode="auto">
          <a:xfrm>
            <a:off x="6499225" y="3998913"/>
            <a:ext cx="482600" cy="280987"/>
          </a:xfrm>
          <a:custGeom>
            <a:avLst/>
            <a:gdLst>
              <a:gd name="T0" fmla="*/ 482600 w 304"/>
              <a:gd name="T1" fmla="*/ 280987 h 177"/>
              <a:gd name="T2" fmla="*/ 457200 w 304"/>
              <a:gd name="T3" fmla="*/ 279400 h 177"/>
              <a:gd name="T4" fmla="*/ 433388 w 304"/>
              <a:gd name="T5" fmla="*/ 279400 h 177"/>
              <a:gd name="T6" fmla="*/ 411163 w 304"/>
              <a:gd name="T7" fmla="*/ 276225 h 177"/>
              <a:gd name="T8" fmla="*/ 390525 w 304"/>
              <a:gd name="T9" fmla="*/ 274637 h 177"/>
              <a:gd name="T10" fmla="*/ 369887 w 304"/>
              <a:gd name="T11" fmla="*/ 269875 h 177"/>
              <a:gd name="T12" fmla="*/ 350837 w 304"/>
              <a:gd name="T13" fmla="*/ 266700 h 177"/>
              <a:gd name="T14" fmla="*/ 331787 w 304"/>
              <a:gd name="T15" fmla="*/ 261937 h 177"/>
              <a:gd name="T16" fmla="*/ 314325 w 304"/>
              <a:gd name="T17" fmla="*/ 255587 h 177"/>
              <a:gd name="T18" fmla="*/ 298450 w 304"/>
              <a:gd name="T19" fmla="*/ 249237 h 177"/>
              <a:gd name="T20" fmla="*/ 284162 w 304"/>
              <a:gd name="T21" fmla="*/ 241300 h 177"/>
              <a:gd name="T22" fmla="*/ 269875 w 304"/>
              <a:gd name="T23" fmla="*/ 233362 h 177"/>
              <a:gd name="T24" fmla="*/ 258762 w 304"/>
              <a:gd name="T25" fmla="*/ 223837 h 177"/>
              <a:gd name="T26" fmla="*/ 246062 w 304"/>
              <a:gd name="T27" fmla="*/ 214312 h 177"/>
              <a:gd name="T28" fmla="*/ 236538 w 304"/>
              <a:gd name="T29" fmla="*/ 203200 h 177"/>
              <a:gd name="T30" fmla="*/ 227013 w 304"/>
              <a:gd name="T31" fmla="*/ 193675 h 177"/>
              <a:gd name="T32" fmla="*/ 219075 w 304"/>
              <a:gd name="T33" fmla="*/ 180975 h 177"/>
              <a:gd name="T34" fmla="*/ 211138 w 304"/>
              <a:gd name="T35" fmla="*/ 168275 h 177"/>
              <a:gd name="T36" fmla="*/ 206375 w 304"/>
              <a:gd name="T37" fmla="*/ 153987 h 177"/>
              <a:gd name="T38" fmla="*/ 201612 w 304"/>
              <a:gd name="T39" fmla="*/ 139700 h 177"/>
              <a:gd name="T40" fmla="*/ 196850 w 304"/>
              <a:gd name="T41" fmla="*/ 125412 h 177"/>
              <a:gd name="T42" fmla="*/ 190500 w 304"/>
              <a:gd name="T43" fmla="*/ 111125 h 177"/>
              <a:gd name="T44" fmla="*/ 184150 w 304"/>
              <a:gd name="T45" fmla="*/ 96837 h 177"/>
              <a:gd name="T46" fmla="*/ 177800 w 304"/>
              <a:gd name="T47" fmla="*/ 84137 h 177"/>
              <a:gd name="T48" fmla="*/ 169862 w 304"/>
              <a:gd name="T49" fmla="*/ 73025 h 177"/>
              <a:gd name="T50" fmla="*/ 161925 w 304"/>
              <a:gd name="T51" fmla="*/ 61912 h 177"/>
              <a:gd name="T52" fmla="*/ 150812 w 304"/>
              <a:gd name="T53" fmla="*/ 52387 h 177"/>
              <a:gd name="T54" fmla="*/ 141287 w 304"/>
              <a:gd name="T55" fmla="*/ 42862 h 177"/>
              <a:gd name="T56" fmla="*/ 131762 w 304"/>
              <a:gd name="T57" fmla="*/ 34925 h 177"/>
              <a:gd name="T58" fmla="*/ 119063 w 304"/>
              <a:gd name="T59" fmla="*/ 26987 h 177"/>
              <a:gd name="T60" fmla="*/ 107950 w 304"/>
              <a:gd name="T61" fmla="*/ 20637 h 177"/>
              <a:gd name="T62" fmla="*/ 95250 w 304"/>
              <a:gd name="T63" fmla="*/ 15875 h 177"/>
              <a:gd name="T64" fmla="*/ 80962 w 304"/>
              <a:gd name="T65" fmla="*/ 11112 h 177"/>
              <a:gd name="T66" fmla="*/ 66675 w 304"/>
              <a:gd name="T67" fmla="*/ 6350 h 177"/>
              <a:gd name="T68" fmla="*/ 50800 w 304"/>
              <a:gd name="T69" fmla="*/ 4762 h 177"/>
              <a:gd name="T70" fmla="*/ 34925 w 304"/>
              <a:gd name="T71" fmla="*/ 1587 h 177"/>
              <a:gd name="T72" fmla="*/ 17462 w 304"/>
              <a:gd name="T73" fmla="*/ 0 h 177"/>
              <a:gd name="T74" fmla="*/ 0 w 304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4"/>
              <a:gd name="T115" fmla="*/ 0 h 177"/>
              <a:gd name="T116" fmla="*/ 304 w 304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4" h="177">
                <a:moveTo>
                  <a:pt x="304" y="177"/>
                </a:moveTo>
                <a:lnTo>
                  <a:pt x="288" y="176"/>
                </a:lnTo>
                <a:lnTo>
                  <a:pt x="273" y="176"/>
                </a:lnTo>
                <a:lnTo>
                  <a:pt x="259" y="174"/>
                </a:lnTo>
                <a:lnTo>
                  <a:pt x="246" y="173"/>
                </a:lnTo>
                <a:lnTo>
                  <a:pt x="233" y="170"/>
                </a:lnTo>
                <a:lnTo>
                  <a:pt x="221" y="168"/>
                </a:lnTo>
                <a:lnTo>
                  <a:pt x="209" y="165"/>
                </a:lnTo>
                <a:lnTo>
                  <a:pt x="198" y="161"/>
                </a:lnTo>
                <a:lnTo>
                  <a:pt x="188" y="157"/>
                </a:lnTo>
                <a:lnTo>
                  <a:pt x="179" y="152"/>
                </a:lnTo>
                <a:lnTo>
                  <a:pt x="170" y="147"/>
                </a:lnTo>
                <a:lnTo>
                  <a:pt x="163" y="141"/>
                </a:lnTo>
                <a:lnTo>
                  <a:pt x="155" y="135"/>
                </a:lnTo>
                <a:lnTo>
                  <a:pt x="149" y="128"/>
                </a:lnTo>
                <a:lnTo>
                  <a:pt x="143" y="122"/>
                </a:lnTo>
                <a:lnTo>
                  <a:pt x="138" y="114"/>
                </a:lnTo>
                <a:lnTo>
                  <a:pt x="133" y="106"/>
                </a:lnTo>
                <a:lnTo>
                  <a:pt x="130" y="97"/>
                </a:lnTo>
                <a:lnTo>
                  <a:pt x="127" y="88"/>
                </a:lnTo>
                <a:lnTo>
                  <a:pt x="124" y="79"/>
                </a:lnTo>
                <a:lnTo>
                  <a:pt x="120" y="70"/>
                </a:lnTo>
                <a:lnTo>
                  <a:pt x="116" y="61"/>
                </a:lnTo>
                <a:lnTo>
                  <a:pt x="112" y="53"/>
                </a:lnTo>
                <a:lnTo>
                  <a:pt x="107" y="46"/>
                </a:lnTo>
                <a:lnTo>
                  <a:pt x="102" y="39"/>
                </a:lnTo>
                <a:lnTo>
                  <a:pt x="95" y="33"/>
                </a:lnTo>
                <a:lnTo>
                  <a:pt x="89" y="27"/>
                </a:lnTo>
                <a:lnTo>
                  <a:pt x="83" y="22"/>
                </a:lnTo>
                <a:lnTo>
                  <a:pt x="75" y="17"/>
                </a:lnTo>
                <a:lnTo>
                  <a:pt x="68" y="13"/>
                </a:lnTo>
                <a:lnTo>
                  <a:pt x="60" y="10"/>
                </a:lnTo>
                <a:lnTo>
                  <a:pt x="51" y="7"/>
                </a:lnTo>
                <a:lnTo>
                  <a:pt x="42" y="4"/>
                </a:lnTo>
                <a:lnTo>
                  <a:pt x="32" y="3"/>
                </a:lnTo>
                <a:lnTo>
                  <a:pt x="22" y="1"/>
                </a:lnTo>
                <a:lnTo>
                  <a:pt x="11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47" name="Line 39"/>
          <p:cNvSpPr>
            <a:spLocks noChangeShapeType="1"/>
          </p:cNvSpPr>
          <p:nvPr/>
        </p:nvSpPr>
        <p:spPr bwMode="auto">
          <a:xfrm>
            <a:off x="6018213" y="3998913"/>
            <a:ext cx="4810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48" name="Freeform 40"/>
          <p:cNvSpPr>
            <a:spLocks/>
          </p:cNvSpPr>
          <p:nvPr/>
        </p:nvSpPr>
        <p:spPr bwMode="auto">
          <a:xfrm>
            <a:off x="6981825" y="3998913"/>
            <a:ext cx="481013" cy="280987"/>
          </a:xfrm>
          <a:custGeom>
            <a:avLst/>
            <a:gdLst>
              <a:gd name="T0" fmla="*/ 0 w 303"/>
              <a:gd name="T1" fmla="*/ 280987 h 177"/>
              <a:gd name="T2" fmla="*/ 23813 w 303"/>
              <a:gd name="T3" fmla="*/ 279400 h 177"/>
              <a:gd name="T4" fmla="*/ 47625 w 303"/>
              <a:gd name="T5" fmla="*/ 279400 h 177"/>
              <a:gd name="T6" fmla="*/ 69850 w 303"/>
              <a:gd name="T7" fmla="*/ 276225 h 177"/>
              <a:gd name="T8" fmla="*/ 90488 w 303"/>
              <a:gd name="T9" fmla="*/ 274637 h 177"/>
              <a:gd name="T10" fmla="*/ 111125 w 303"/>
              <a:gd name="T11" fmla="*/ 269875 h 177"/>
              <a:gd name="T12" fmla="*/ 130175 w 303"/>
              <a:gd name="T13" fmla="*/ 266700 h 177"/>
              <a:gd name="T14" fmla="*/ 149225 w 303"/>
              <a:gd name="T15" fmla="*/ 261937 h 177"/>
              <a:gd name="T16" fmla="*/ 166688 w 303"/>
              <a:gd name="T17" fmla="*/ 255587 h 177"/>
              <a:gd name="T18" fmla="*/ 182563 w 303"/>
              <a:gd name="T19" fmla="*/ 249237 h 177"/>
              <a:gd name="T20" fmla="*/ 196850 w 303"/>
              <a:gd name="T21" fmla="*/ 241300 h 177"/>
              <a:gd name="T22" fmla="*/ 211138 w 303"/>
              <a:gd name="T23" fmla="*/ 233362 h 177"/>
              <a:gd name="T24" fmla="*/ 222250 w 303"/>
              <a:gd name="T25" fmla="*/ 223837 h 177"/>
              <a:gd name="T26" fmla="*/ 234950 w 303"/>
              <a:gd name="T27" fmla="*/ 214312 h 177"/>
              <a:gd name="T28" fmla="*/ 244475 w 303"/>
              <a:gd name="T29" fmla="*/ 203200 h 177"/>
              <a:gd name="T30" fmla="*/ 254000 w 303"/>
              <a:gd name="T31" fmla="*/ 193675 h 177"/>
              <a:gd name="T32" fmla="*/ 261938 w 303"/>
              <a:gd name="T33" fmla="*/ 180975 h 177"/>
              <a:gd name="T34" fmla="*/ 269875 w 303"/>
              <a:gd name="T35" fmla="*/ 168275 h 177"/>
              <a:gd name="T36" fmla="*/ 274638 w 303"/>
              <a:gd name="T37" fmla="*/ 153987 h 177"/>
              <a:gd name="T38" fmla="*/ 280988 w 303"/>
              <a:gd name="T39" fmla="*/ 139700 h 177"/>
              <a:gd name="T40" fmla="*/ 284163 w 303"/>
              <a:gd name="T41" fmla="*/ 125412 h 177"/>
              <a:gd name="T42" fmla="*/ 290513 w 303"/>
              <a:gd name="T43" fmla="*/ 111125 h 177"/>
              <a:gd name="T44" fmla="*/ 296863 w 303"/>
              <a:gd name="T45" fmla="*/ 96837 h 177"/>
              <a:gd name="T46" fmla="*/ 304800 w 303"/>
              <a:gd name="T47" fmla="*/ 84137 h 177"/>
              <a:gd name="T48" fmla="*/ 311150 w 303"/>
              <a:gd name="T49" fmla="*/ 73025 h 177"/>
              <a:gd name="T50" fmla="*/ 320675 w 303"/>
              <a:gd name="T51" fmla="*/ 61912 h 177"/>
              <a:gd name="T52" fmla="*/ 330200 w 303"/>
              <a:gd name="T53" fmla="*/ 52387 h 177"/>
              <a:gd name="T54" fmla="*/ 339725 w 303"/>
              <a:gd name="T55" fmla="*/ 42862 h 177"/>
              <a:gd name="T56" fmla="*/ 349250 w 303"/>
              <a:gd name="T57" fmla="*/ 34925 h 177"/>
              <a:gd name="T58" fmla="*/ 361950 w 303"/>
              <a:gd name="T59" fmla="*/ 26987 h 177"/>
              <a:gd name="T60" fmla="*/ 373063 w 303"/>
              <a:gd name="T61" fmla="*/ 20637 h 177"/>
              <a:gd name="T62" fmla="*/ 387350 w 303"/>
              <a:gd name="T63" fmla="*/ 15875 h 177"/>
              <a:gd name="T64" fmla="*/ 400050 w 303"/>
              <a:gd name="T65" fmla="*/ 11112 h 177"/>
              <a:gd name="T66" fmla="*/ 415925 w 303"/>
              <a:gd name="T67" fmla="*/ 6350 h 177"/>
              <a:gd name="T68" fmla="*/ 430213 w 303"/>
              <a:gd name="T69" fmla="*/ 4762 h 177"/>
              <a:gd name="T70" fmla="*/ 446088 w 303"/>
              <a:gd name="T71" fmla="*/ 1587 h 177"/>
              <a:gd name="T72" fmla="*/ 463550 w 303"/>
              <a:gd name="T73" fmla="*/ 0 h 177"/>
              <a:gd name="T74" fmla="*/ 481013 w 303"/>
              <a:gd name="T75" fmla="*/ 0 h 1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3"/>
              <a:gd name="T115" fmla="*/ 0 h 177"/>
              <a:gd name="T116" fmla="*/ 303 w 303"/>
              <a:gd name="T117" fmla="*/ 177 h 17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3" h="177">
                <a:moveTo>
                  <a:pt x="0" y="177"/>
                </a:moveTo>
                <a:lnTo>
                  <a:pt x="15" y="176"/>
                </a:lnTo>
                <a:lnTo>
                  <a:pt x="30" y="176"/>
                </a:lnTo>
                <a:lnTo>
                  <a:pt x="44" y="174"/>
                </a:lnTo>
                <a:lnTo>
                  <a:pt x="57" y="173"/>
                </a:lnTo>
                <a:lnTo>
                  <a:pt x="70" y="170"/>
                </a:lnTo>
                <a:lnTo>
                  <a:pt x="82" y="168"/>
                </a:lnTo>
                <a:lnTo>
                  <a:pt x="94" y="165"/>
                </a:lnTo>
                <a:lnTo>
                  <a:pt x="105" y="161"/>
                </a:lnTo>
                <a:lnTo>
                  <a:pt x="115" y="157"/>
                </a:lnTo>
                <a:lnTo>
                  <a:pt x="124" y="152"/>
                </a:lnTo>
                <a:lnTo>
                  <a:pt x="133" y="147"/>
                </a:lnTo>
                <a:lnTo>
                  <a:pt x="140" y="141"/>
                </a:lnTo>
                <a:lnTo>
                  <a:pt x="148" y="135"/>
                </a:lnTo>
                <a:lnTo>
                  <a:pt x="154" y="128"/>
                </a:lnTo>
                <a:lnTo>
                  <a:pt x="160" y="122"/>
                </a:lnTo>
                <a:lnTo>
                  <a:pt x="165" y="114"/>
                </a:lnTo>
                <a:lnTo>
                  <a:pt x="170" y="106"/>
                </a:lnTo>
                <a:lnTo>
                  <a:pt x="173" y="97"/>
                </a:lnTo>
                <a:lnTo>
                  <a:pt x="177" y="88"/>
                </a:lnTo>
                <a:lnTo>
                  <a:pt x="179" y="79"/>
                </a:lnTo>
                <a:lnTo>
                  <a:pt x="183" y="70"/>
                </a:lnTo>
                <a:lnTo>
                  <a:pt x="187" y="61"/>
                </a:lnTo>
                <a:lnTo>
                  <a:pt x="192" y="53"/>
                </a:lnTo>
                <a:lnTo>
                  <a:pt x="196" y="46"/>
                </a:lnTo>
                <a:lnTo>
                  <a:pt x="202" y="39"/>
                </a:lnTo>
                <a:lnTo>
                  <a:pt x="208" y="33"/>
                </a:lnTo>
                <a:lnTo>
                  <a:pt x="214" y="27"/>
                </a:lnTo>
                <a:lnTo>
                  <a:pt x="220" y="22"/>
                </a:lnTo>
                <a:lnTo>
                  <a:pt x="228" y="17"/>
                </a:lnTo>
                <a:lnTo>
                  <a:pt x="235" y="13"/>
                </a:lnTo>
                <a:lnTo>
                  <a:pt x="244" y="10"/>
                </a:lnTo>
                <a:lnTo>
                  <a:pt x="252" y="7"/>
                </a:lnTo>
                <a:lnTo>
                  <a:pt x="262" y="4"/>
                </a:lnTo>
                <a:lnTo>
                  <a:pt x="271" y="3"/>
                </a:lnTo>
                <a:lnTo>
                  <a:pt x="281" y="1"/>
                </a:lnTo>
                <a:lnTo>
                  <a:pt x="292" y="0"/>
                </a:lnTo>
                <a:lnTo>
                  <a:pt x="303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49" name="Line 41"/>
          <p:cNvSpPr>
            <a:spLocks noChangeShapeType="1"/>
          </p:cNvSpPr>
          <p:nvPr/>
        </p:nvSpPr>
        <p:spPr bwMode="auto">
          <a:xfrm>
            <a:off x="5537200" y="4359275"/>
            <a:ext cx="144462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50" name="Freeform 42"/>
          <p:cNvSpPr>
            <a:spLocks/>
          </p:cNvSpPr>
          <p:nvPr/>
        </p:nvSpPr>
        <p:spPr bwMode="auto">
          <a:xfrm>
            <a:off x="6981825" y="4359275"/>
            <a:ext cx="476250" cy="279400"/>
          </a:xfrm>
          <a:custGeom>
            <a:avLst/>
            <a:gdLst>
              <a:gd name="T0" fmla="*/ 476250 w 266"/>
              <a:gd name="T1" fmla="*/ 279400 h 176"/>
              <a:gd name="T2" fmla="*/ 454765 w 266"/>
              <a:gd name="T3" fmla="*/ 276225 h 176"/>
              <a:gd name="T4" fmla="*/ 433280 w 266"/>
              <a:gd name="T5" fmla="*/ 274638 h 176"/>
              <a:gd name="T6" fmla="*/ 413585 w 266"/>
              <a:gd name="T7" fmla="*/ 271463 h 176"/>
              <a:gd name="T8" fmla="*/ 393891 w 266"/>
              <a:gd name="T9" fmla="*/ 266700 h 176"/>
              <a:gd name="T10" fmla="*/ 375987 w 266"/>
              <a:gd name="T11" fmla="*/ 261938 h 176"/>
              <a:gd name="T12" fmla="*/ 359873 w 266"/>
              <a:gd name="T13" fmla="*/ 258763 h 176"/>
              <a:gd name="T14" fmla="*/ 343759 w 266"/>
              <a:gd name="T15" fmla="*/ 252413 h 176"/>
              <a:gd name="T16" fmla="*/ 327646 w 266"/>
              <a:gd name="T17" fmla="*/ 246063 h 176"/>
              <a:gd name="T18" fmla="*/ 315113 w 266"/>
              <a:gd name="T19" fmla="*/ 239713 h 176"/>
              <a:gd name="T20" fmla="*/ 302580 w 266"/>
              <a:gd name="T21" fmla="*/ 233363 h 176"/>
              <a:gd name="T22" fmla="*/ 288257 w 266"/>
              <a:gd name="T23" fmla="*/ 223838 h 176"/>
              <a:gd name="T24" fmla="*/ 277514 w 266"/>
              <a:gd name="T25" fmla="*/ 217488 h 176"/>
              <a:gd name="T26" fmla="*/ 266772 w 266"/>
              <a:gd name="T27" fmla="*/ 206375 h 176"/>
              <a:gd name="T28" fmla="*/ 257820 w 266"/>
              <a:gd name="T29" fmla="*/ 196850 h 176"/>
              <a:gd name="T30" fmla="*/ 250658 w 266"/>
              <a:gd name="T31" fmla="*/ 187325 h 176"/>
              <a:gd name="T32" fmla="*/ 241706 w 266"/>
              <a:gd name="T33" fmla="*/ 176212 h 176"/>
              <a:gd name="T34" fmla="*/ 236335 w 266"/>
              <a:gd name="T35" fmla="*/ 165100 h 176"/>
              <a:gd name="T36" fmla="*/ 229173 w 266"/>
              <a:gd name="T37" fmla="*/ 153987 h 176"/>
              <a:gd name="T38" fmla="*/ 225592 w 266"/>
              <a:gd name="T39" fmla="*/ 141287 h 176"/>
              <a:gd name="T40" fmla="*/ 220221 w 266"/>
              <a:gd name="T41" fmla="*/ 125413 h 176"/>
              <a:gd name="T42" fmla="*/ 213059 w 266"/>
              <a:gd name="T43" fmla="*/ 111125 h 176"/>
              <a:gd name="T44" fmla="*/ 205898 w 266"/>
              <a:gd name="T45" fmla="*/ 98425 h 176"/>
              <a:gd name="T46" fmla="*/ 198736 w 266"/>
              <a:gd name="T47" fmla="*/ 85725 h 176"/>
              <a:gd name="T48" fmla="*/ 189784 w 266"/>
              <a:gd name="T49" fmla="*/ 73025 h 176"/>
              <a:gd name="T50" fmla="*/ 180832 w 266"/>
              <a:gd name="T51" fmla="*/ 63500 h 176"/>
              <a:gd name="T52" fmla="*/ 170089 w 266"/>
              <a:gd name="T53" fmla="*/ 52388 h 176"/>
              <a:gd name="T54" fmla="*/ 157556 w 266"/>
              <a:gd name="T55" fmla="*/ 42862 h 176"/>
              <a:gd name="T56" fmla="*/ 146814 w 266"/>
              <a:gd name="T57" fmla="*/ 34925 h 176"/>
              <a:gd name="T58" fmla="*/ 132491 w 266"/>
              <a:gd name="T59" fmla="*/ 26988 h 176"/>
              <a:gd name="T60" fmla="*/ 119958 w 266"/>
              <a:gd name="T61" fmla="*/ 20637 h 176"/>
              <a:gd name="T62" fmla="*/ 105634 w 266"/>
              <a:gd name="T63" fmla="*/ 15875 h 176"/>
              <a:gd name="T64" fmla="*/ 89521 w 266"/>
              <a:gd name="T65" fmla="*/ 11112 h 176"/>
              <a:gd name="T66" fmla="*/ 73407 w 266"/>
              <a:gd name="T67" fmla="*/ 7938 h 176"/>
              <a:gd name="T68" fmla="*/ 55503 w 266"/>
              <a:gd name="T69" fmla="*/ 3175 h 176"/>
              <a:gd name="T70" fmla="*/ 37599 w 266"/>
              <a:gd name="T71" fmla="*/ 1588 h 176"/>
              <a:gd name="T72" fmla="*/ 17904 w 266"/>
              <a:gd name="T73" fmla="*/ 0 h 176"/>
              <a:gd name="T74" fmla="*/ 0 w 266"/>
              <a:gd name="T75" fmla="*/ 0 h 17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66"/>
              <a:gd name="T115" fmla="*/ 0 h 176"/>
              <a:gd name="T116" fmla="*/ 266 w 266"/>
              <a:gd name="T117" fmla="*/ 176 h 17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66" h="176">
                <a:moveTo>
                  <a:pt x="266" y="176"/>
                </a:moveTo>
                <a:lnTo>
                  <a:pt x="254" y="174"/>
                </a:lnTo>
                <a:lnTo>
                  <a:pt x="242" y="173"/>
                </a:lnTo>
                <a:lnTo>
                  <a:pt x="231" y="171"/>
                </a:lnTo>
                <a:lnTo>
                  <a:pt x="220" y="168"/>
                </a:lnTo>
                <a:lnTo>
                  <a:pt x="210" y="165"/>
                </a:lnTo>
                <a:lnTo>
                  <a:pt x="201" y="163"/>
                </a:lnTo>
                <a:lnTo>
                  <a:pt x="192" y="159"/>
                </a:lnTo>
                <a:lnTo>
                  <a:pt x="183" y="155"/>
                </a:lnTo>
                <a:lnTo>
                  <a:pt x="176" y="151"/>
                </a:lnTo>
                <a:lnTo>
                  <a:pt x="169" y="147"/>
                </a:lnTo>
                <a:lnTo>
                  <a:pt x="161" y="141"/>
                </a:lnTo>
                <a:lnTo>
                  <a:pt x="155" y="137"/>
                </a:lnTo>
                <a:lnTo>
                  <a:pt x="149" y="130"/>
                </a:lnTo>
                <a:lnTo>
                  <a:pt x="144" y="124"/>
                </a:lnTo>
                <a:lnTo>
                  <a:pt x="140" y="118"/>
                </a:lnTo>
                <a:lnTo>
                  <a:pt x="135" y="111"/>
                </a:lnTo>
                <a:lnTo>
                  <a:pt x="132" y="104"/>
                </a:lnTo>
                <a:lnTo>
                  <a:pt x="128" y="97"/>
                </a:lnTo>
                <a:lnTo>
                  <a:pt x="126" y="89"/>
                </a:lnTo>
                <a:lnTo>
                  <a:pt x="123" y="79"/>
                </a:lnTo>
                <a:lnTo>
                  <a:pt x="119" y="70"/>
                </a:lnTo>
                <a:lnTo>
                  <a:pt x="115" y="62"/>
                </a:lnTo>
                <a:lnTo>
                  <a:pt x="111" y="54"/>
                </a:lnTo>
                <a:lnTo>
                  <a:pt x="106" y="46"/>
                </a:lnTo>
                <a:lnTo>
                  <a:pt x="101" y="40"/>
                </a:lnTo>
                <a:lnTo>
                  <a:pt x="95" y="33"/>
                </a:lnTo>
                <a:lnTo>
                  <a:pt x="88" y="27"/>
                </a:lnTo>
                <a:lnTo>
                  <a:pt x="82" y="22"/>
                </a:lnTo>
                <a:lnTo>
                  <a:pt x="74" y="17"/>
                </a:lnTo>
                <a:lnTo>
                  <a:pt x="67" y="13"/>
                </a:lnTo>
                <a:lnTo>
                  <a:pt x="59" y="10"/>
                </a:lnTo>
                <a:lnTo>
                  <a:pt x="50" y="7"/>
                </a:lnTo>
                <a:lnTo>
                  <a:pt x="41" y="5"/>
                </a:lnTo>
                <a:lnTo>
                  <a:pt x="31" y="2"/>
                </a:lnTo>
                <a:lnTo>
                  <a:pt x="21" y="1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51" name="Line 43"/>
          <p:cNvSpPr>
            <a:spLocks noChangeShapeType="1"/>
          </p:cNvSpPr>
          <p:nvPr/>
        </p:nvSpPr>
        <p:spPr bwMode="auto">
          <a:xfrm>
            <a:off x="4735513" y="3357563"/>
            <a:ext cx="272732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52" name="Line 44"/>
          <p:cNvSpPr>
            <a:spLocks noChangeShapeType="1"/>
          </p:cNvSpPr>
          <p:nvPr/>
        </p:nvSpPr>
        <p:spPr bwMode="auto">
          <a:xfrm>
            <a:off x="5216525" y="5281613"/>
            <a:ext cx="224631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53" name="Rectangle 45"/>
          <p:cNvSpPr>
            <a:spLocks noChangeArrowheads="1"/>
          </p:cNvSpPr>
          <p:nvPr/>
        </p:nvSpPr>
        <p:spPr bwMode="auto">
          <a:xfrm>
            <a:off x="7462838" y="4559300"/>
            <a:ext cx="481012" cy="160338"/>
          </a:xfrm>
          <a:prstGeom prst="rect">
            <a:avLst/>
          </a:prstGeom>
          <a:solidFill>
            <a:srgbClr val="FFFF66"/>
          </a:solidFill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54" name="Rectangle 46"/>
          <p:cNvSpPr>
            <a:spLocks noChangeArrowheads="1"/>
          </p:cNvSpPr>
          <p:nvPr/>
        </p:nvSpPr>
        <p:spPr bwMode="auto">
          <a:xfrm>
            <a:off x="1241425" y="2293938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000" i="1" dirty="0">
                <a:solidFill>
                  <a:schemeClr val="bg1"/>
                </a:solidFill>
                <a:latin typeface="Corbel" pitchFamily="34" charset="0"/>
              </a:rPr>
              <a:t>Optička </a:t>
            </a:r>
            <a:r>
              <a:rPr lang="en-US" sz="2000" i="1" dirty="0" err="1">
                <a:solidFill>
                  <a:schemeClr val="bg1"/>
                </a:solidFill>
                <a:latin typeface="Corbel" pitchFamily="34" charset="0"/>
              </a:rPr>
              <a:t>vlakna</a:t>
            </a:r>
            <a:endParaRPr lang="en-US" sz="140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55" name="AutoShape 47"/>
          <p:cNvSpPr>
            <a:spLocks noChangeArrowheads="1"/>
          </p:cNvSpPr>
          <p:nvPr/>
        </p:nvSpPr>
        <p:spPr bwMode="auto">
          <a:xfrm>
            <a:off x="1947863" y="2724150"/>
            <a:ext cx="258762" cy="425450"/>
          </a:xfrm>
          <a:prstGeom prst="downArrow">
            <a:avLst>
              <a:gd name="adj1" fmla="val 50000"/>
              <a:gd name="adj2" fmla="val 41104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56" name="Text Box 48"/>
          <p:cNvSpPr txBox="1">
            <a:spLocks noChangeArrowheads="1"/>
          </p:cNvSpPr>
          <p:nvPr/>
        </p:nvSpPr>
        <p:spPr bwMode="auto">
          <a:xfrm>
            <a:off x="2336800" y="3021013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1</a:t>
            </a:r>
          </a:p>
        </p:txBody>
      </p:sp>
      <p:sp>
        <p:nvSpPr>
          <p:cNvPr id="145457" name="Text Box 49"/>
          <p:cNvSpPr txBox="1">
            <a:spLocks noChangeArrowheads="1"/>
          </p:cNvSpPr>
          <p:nvPr/>
        </p:nvSpPr>
        <p:spPr bwMode="auto">
          <a:xfrm>
            <a:off x="2330450" y="366553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2</a:t>
            </a:r>
          </a:p>
        </p:txBody>
      </p:sp>
      <p:sp>
        <p:nvSpPr>
          <p:cNvPr id="145458" name="Text Box 50"/>
          <p:cNvSpPr txBox="1">
            <a:spLocks noChangeArrowheads="1"/>
          </p:cNvSpPr>
          <p:nvPr/>
        </p:nvSpPr>
        <p:spPr bwMode="auto">
          <a:xfrm>
            <a:off x="2322513" y="4303713"/>
            <a:ext cx="433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3</a:t>
            </a:r>
          </a:p>
        </p:txBody>
      </p:sp>
      <p:sp>
        <p:nvSpPr>
          <p:cNvPr id="145459" name="Text Box 51"/>
          <p:cNvSpPr txBox="1">
            <a:spLocks noChangeArrowheads="1"/>
          </p:cNvSpPr>
          <p:nvPr/>
        </p:nvSpPr>
        <p:spPr bwMode="auto">
          <a:xfrm>
            <a:off x="2332038" y="4943475"/>
            <a:ext cx="433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4</a:t>
            </a:r>
          </a:p>
        </p:txBody>
      </p:sp>
      <p:sp>
        <p:nvSpPr>
          <p:cNvPr id="145460" name="Text Box 52"/>
          <p:cNvSpPr txBox="1">
            <a:spLocks noChangeArrowheads="1"/>
          </p:cNvSpPr>
          <p:nvPr/>
        </p:nvSpPr>
        <p:spPr bwMode="auto">
          <a:xfrm>
            <a:off x="5056188" y="3916363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1</a:t>
            </a: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+l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1</a:t>
            </a:r>
          </a:p>
        </p:txBody>
      </p:sp>
      <p:sp>
        <p:nvSpPr>
          <p:cNvPr id="145461" name="Text Box 53"/>
          <p:cNvSpPr txBox="1">
            <a:spLocks noChangeArrowheads="1"/>
          </p:cNvSpPr>
          <p:nvPr/>
        </p:nvSpPr>
        <p:spPr bwMode="auto">
          <a:xfrm>
            <a:off x="5056188" y="4344988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3</a:t>
            </a: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+l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4</a:t>
            </a:r>
          </a:p>
        </p:txBody>
      </p:sp>
      <p:sp>
        <p:nvSpPr>
          <p:cNvPr id="145462" name="Text Box 54"/>
          <p:cNvSpPr txBox="1">
            <a:spLocks noChangeArrowheads="1"/>
          </p:cNvSpPr>
          <p:nvPr/>
        </p:nvSpPr>
        <p:spPr bwMode="auto">
          <a:xfrm>
            <a:off x="6175375" y="4559300"/>
            <a:ext cx="13954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"/>
              </a:spcBef>
            </a:pP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1</a:t>
            </a: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+l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1</a:t>
            </a: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+l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3</a:t>
            </a:r>
            <a:r>
              <a:rPr lang="en-US" sz="1600">
                <a:solidFill>
                  <a:schemeClr val="bg1"/>
                </a:solidFill>
                <a:latin typeface="Symbol" pitchFamily="18" charset="2"/>
              </a:rPr>
              <a:t>+l</a:t>
            </a:r>
            <a:r>
              <a:rPr lang="en-US" sz="1600" baseline="-25000">
                <a:solidFill>
                  <a:schemeClr val="bg1"/>
                </a:solidFill>
                <a:latin typeface="Symbol" pitchFamily="18" charset="2"/>
              </a:rPr>
              <a:t>4</a:t>
            </a:r>
          </a:p>
        </p:txBody>
      </p:sp>
      <p:sp>
        <p:nvSpPr>
          <p:cNvPr id="145463" name="Text Box 55"/>
          <p:cNvSpPr txBox="1">
            <a:spLocks noChangeArrowheads="1"/>
          </p:cNvSpPr>
          <p:nvPr/>
        </p:nvSpPr>
        <p:spPr bwMode="auto">
          <a:xfrm>
            <a:off x="3468688" y="3036888"/>
            <a:ext cx="669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i="1">
                <a:solidFill>
                  <a:schemeClr val="bg1"/>
                </a:solidFill>
                <a:latin typeface="Corbel" pitchFamily="34" charset="0"/>
              </a:rPr>
              <a:t>MZ</a:t>
            </a:r>
            <a:r>
              <a:rPr lang="en-US" sz="1600" baseline="-25000">
                <a:solidFill>
                  <a:schemeClr val="bg1"/>
                </a:solidFill>
                <a:latin typeface="Corbel" pitchFamily="34" charset="0"/>
              </a:rPr>
              <a:t>1</a:t>
            </a:r>
            <a:endParaRPr lang="en-US" sz="160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64" name="Text Box 56"/>
          <p:cNvSpPr txBox="1">
            <a:spLocks noChangeArrowheads="1"/>
          </p:cNvSpPr>
          <p:nvPr/>
        </p:nvSpPr>
        <p:spPr bwMode="auto">
          <a:xfrm>
            <a:off x="3411538" y="4264025"/>
            <a:ext cx="669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i="1">
                <a:solidFill>
                  <a:schemeClr val="bg1"/>
                </a:solidFill>
                <a:latin typeface="Corbel" pitchFamily="34" charset="0"/>
              </a:rPr>
              <a:t>MZ</a:t>
            </a:r>
            <a:r>
              <a:rPr lang="en-US" sz="1600" baseline="-25000">
                <a:solidFill>
                  <a:schemeClr val="bg1"/>
                </a:solidFill>
                <a:latin typeface="Corbel" pitchFamily="34" charset="0"/>
              </a:rPr>
              <a:t>2</a:t>
            </a:r>
            <a:endParaRPr lang="en-US" sz="160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5465" name="Text Box 57"/>
          <p:cNvSpPr txBox="1">
            <a:spLocks noChangeArrowheads="1"/>
          </p:cNvSpPr>
          <p:nvPr/>
        </p:nvSpPr>
        <p:spPr bwMode="auto">
          <a:xfrm>
            <a:off x="5932488" y="3597275"/>
            <a:ext cx="669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i="1">
                <a:solidFill>
                  <a:schemeClr val="bg1"/>
                </a:solidFill>
                <a:latin typeface="Corbel" pitchFamily="34" charset="0"/>
              </a:rPr>
              <a:t>MZ</a:t>
            </a:r>
            <a:r>
              <a:rPr lang="en-US" sz="1600" baseline="-25000">
                <a:solidFill>
                  <a:schemeClr val="bg1"/>
                </a:solidFill>
                <a:latin typeface="Corbel" pitchFamily="34" charset="0"/>
              </a:rPr>
              <a:t>3</a:t>
            </a:r>
            <a:endParaRPr lang="en-US" sz="160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87117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000108"/>
            <a:ext cx="7515225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29844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1276011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164"/>
            <a:ext cx="8229600" cy="129844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endParaRPr 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285860"/>
            <a:ext cx="79248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40795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457200" y="1295400"/>
            <a:ext cx="8229600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2200">
              <a:latin typeface="Corbe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dirty="0" smtClean="0"/>
              <a:t>Svojstva </a:t>
            </a: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ts val="2200"/>
              <a:buFont typeface="Wingdings"/>
              <a:buChar char="o"/>
              <a:defRPr/>
            </a:pPr>
            <a:r>
              <a:rPr lang="hr-HR" sz="3200" dirty="0" smtClean="0">
                <a:latin typeface="+mj-lt"/>
              </a:rPr>
              <a:t>Višebojna svijetlost propagira u svakom nizu valovoda</a:t>
            </a:r>
            <a:endParaRPr lang="en-US" sz="3200" dirty="0" smtClean="0">
              <a:latin typeface="+mj-lt"/>
            </a:endParaRPr>
          </a:p>
          <a:p>
            <a:pPr eaLnBrk="1" hangingPunct="1">
              <a:buSzPts val="2200"/>
              <a:buFont typeface="Wingdings"/>
              <a:buChar char="o"/>
              <a:defRPr/>
            </a:pPr>
            <a:r>
              <a:rPr lang="hr-HR" sz="3200" dirty="0" smtClean="0">
                <a:latin typeface="+mj-lt"/>
              </a:rPr>
              <a:t>Svaki niz valovoda postavlja različito fazno kašnjenje</a:t>
            </a:r>
            <a:endParaRPr lang="en-US" sz="3200" dirty="0" smtClean="0">
              <a:latin typeface="+mj-lt"/>
            </a:endParaRPr>
          </a:p>
          <a:p>
            <a:pPr eaLnBrk="1" hangingPunct="1">
              <a:buSzPts val="2200"/>
              <a:buFont typeface="Wingdings"/>
              <a:buChar char="o"/>
              <a:defRPr/>
            </a:pPr>
            <a:r>
              <a:rPr lang="hr-HR" sz="3200" dirty="0" smtClean="0">
                <a:latin typeface="+mj-lt"/>
              </a:rPr>
              <a:t>Fazno kašnjenje između pridruženih valovoda razlikuje se za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i="1" dirty="0" err="1" smtClean="0">
                <a:latin typeface="+mj-lt"/>
              </a:rPr>
              <a:t>b</a:t>
            </a:r>
            <a:r>
              <a:rPr lang="en-US" sz="3200" dirty="0" err="1" smtClean="0">
                <a:latin typeface="Symbol" pitchFamily="18" charset="2"/>
              </a:rPr>
              <a:t>D</a:t>
            </a:r>
            <a:r>
              <a:rPr lang="hr-HR" sz="3200" dirty="0" smtClean="0">
                <a:latin typeface="Symbol" pitchFamily="18" charset="2"/>
              </a:rPr>
              <a:t>l</a:t>
            </a:r>
            <a:r>
              <a:rPr lang="en-US" sz="3200" i="1" dirty="0" smtClean="0">
                <a:latin typeface="+mj-lt"/>
              </a:rPr>
              <a:t> </a:t>
            </a:r>
            <a:r>
              <a:rPr lang="hr-HR" sz="3200" dirty="0" smtClean="0">
                <a:latin typeface="+mj-lt"/>
              </a:rPr>
              <a:t>na valnoj duljini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>
                <a:latin typeface="Symbol" pitchFamily="18" charset="2"/>
              </a:rPr>
              <a:t>l</a:t>
            </a:r>
          </a:p>
          <a:p>
            <a:pPr eaLnBrk="1" hangingPunct="1">
              <a:buSzPts val="2200"/>
              <a:buFont typeface="Wingdings"/>
              <a:buChar char="o"/>
              <a:defRPr/>
            </a:pPr>
            <a:r>
              <a:rPr lang="en-US" sz="3200" dirty="0" smtClean="0">
                <a:latin typeface="+mj-lt"/>
              </a:rPr>
              <a:t>DL </a:t>
            </a:r>
            <a:r>
              <a:rPr lang="hr-HR" sz="3200" dirty="0" smtClean="0">
                <a:latin typeface="+mj-lt"/>
              </a:rPr>
              <a:t>je jako malih dimenzija</a:t>
            </a:r>
            <a:r>
              <a:rPr lang="en-US" sz="3200" dirty="0" smtClean="0">
                <a:latin typeface="+mj-lt"/>
              </a:rPr>
              <a:t>, </a:t>
            </a:r>
            <a:r>
              <a:rPr lang="hr-HR" sz="3200" dirty="0" smtClean="0">
                <a:latin typeface="+mj-lt"/>
              </a:rPr>
              <a:t>što zahtjeva visok standard izrade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967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br>
              <a:rPr lang="hr-HR" dirty="0" smtClean="0"/>
            </a:br>
            <a:r>
              <a:rPr lang="hr-HR" dirty="0" smtClean="0"/>
              <a:t>Područje slobodnog širenja</a:t>
            </a:r>
            <a:endParaRPr lang="en-US" sz="3200" dirty="0"/>
          </a:p>
        </p:txBody>
      </p:sp>
      <p:sp>
        <p:nvSpPr>
          <p:cNvPr id="149506" name="Content Placeholder 44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942999"/>
          </a:xfrm>
        </p:spPr>
        <p:txBody>
          <a:bodyPr/>
          <a:lstStyle/>
          <a:p>
            <a:pPr eaLnBrk="1" hangingPunct="1"/>
            <a:r>
              <a:rPr lang="hr-HR" sz="2400" dirty="0" smtClean="0">
                <a:solidFill>
                  <a:srgbClr val="FF0000"/>
                </a:solidFill>
              </a:rPr>
              <a:t>At waveguide </a:t>
            </a:r>
            <a:r>
              <a:rPr lang="en-US" sz="2400" dirty="0" smtClean="0">
                <a:solidFill>
                  <a:srgbClr val="FF0000"/>
                </a:solidFill>
              </a:rPr>
              <a:t>¼ </a:t>
            </a:r>
            <a:r>
              <a:rPr lang="hr-HR" sz="2400" dirty="0" smtClean="0">
                <a:solidFill>
                  <a:srgbClr val="FF0000"/>
                </a:solidFill>
              </a:rPr>
              <a:t>constuctive interfer</a:t>
            </a:r>
            <a:r>
              <a:rPr lang="en-US" sz="2400" dirty="0" err="1" smtClean="0">
                <a:solidFill>
                  <a:srgbClr val="FF0000"/>
                </a:solidFill>
              </a:rPr>
              <a:t>ence</a:t>
            </a:r>
            <a:r>
              <a:rPr lang="en-US" sz="2400" dirty="0" smtClean="0">
                <a:solidFill>
                  <a:srgbClr val="FF0000"/>
                </a:solidFill>
              </a:rPr>
              <a:t> at  wavelength </a:t>
            </a:r>
            <a:r>
              <a:rPr lang="en-US" sz="2400" dirty="0" smtClean="0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US" sz="2400" dirty="0" smtClean="0">
                <a:solidFill>
                  <a:srgbClr val="FF0000"/>
                </a:solidFill>
              </a:rPr>
              <a:t>1</a:t>
            </a:r>
            <a:r>
              <a:rPr lang="hr-HR" sz="2400" dirty="0" smtClean="0">
                <a:solidFill>
                  <a:srgbClr val="FF0000"/>
                </a:solidFill>
              </a:rPr>
              <a:t>/4</a:t>
            </a:r>
            <a:r>
              <a:rPr lang="en-US" sz="2400" dirty="0" smtClean="0">
                <a:solidFill>
                  <a:srgbClr val="FF0000"/>
                </a:solidFill>
              </a:rPr>
              <a:t>, destructive interference elsewhere</a:t>
            </a:r>
          </a:p>
        </p:txBody>
      </p:sp>
      <p:grpSp>
        <p:nvGrpSpPr>
          <p:cNvPr id="149507" name="Group 3"/>
          <p:cNvGrpSpPr>
            <a:grpSpLocks/>
          </p:cNvGrpSpPr>
          <p:nvPr/>
        </p:nvGrpSpPr>
        <p:grpSpPr bwMode="auto">
          <a:xfrm>
            <a:off x="3721100" y="1857347"/>
            <a:ext cx="2208213" cy="2506662"/>
            <a:chOff x="1012" y="1429"/>
            <a:chExt cx="1391" cy="1579"/>
          </a:xfrm>
        </p:grpSpPr>
        <p:sp>
          <p:nvSpPr>
            <p:cNvPr id="149524" name="AutoShape 4"/>
            <p:cNvSpPr>
              <a:spLocks noChangeArrowheads="1"/>
            </p:cNvSpPr>
            <p:nvPr/>
          </p:nvSpPr>
          <p:spPr bwMode="auto">
            <a:xfrm>
              <a:off x="1012" y="1606"/>
              <a:ext cx="1391" cy="1175"/>
            </a:xfrm>
            <a:custGeom>
              <a:avLst/>
              <a:gdLst>
                <a:gd name="T0" fmla="*/ 78 w 21600"/>
                <a:gd name="T1" fmla="*/ 32 h 21600"/>
                <a:gd name="T2" fmla="*/ 45 w 21600"/>
                <a:gd name="T3" fmla="*/ 64 h 21600"/>
                <a:gd name="T4" fmla="*/ 11 w 21600"/>
                <a:gd name="T5" fmla="*/ 32 h 21600"/>
                <a:gd name="T6" fmla="*/ 4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3 w 21600"/>
                <a:gd name="T13" fmla="*/ 4504 h 21600"/>
                <a:gd name="T14" fmla="*/ 17097 w 21600"/>
                <a:gd name="T15" fmla="*/ 170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9525" name="Line 5"/>
            <p:cNvSpPr>
              <a:spLocks noChangeShapeType="1"/>
            </p:cNvSpPr>
            <p:nvPr/>
          </p:nvSpPr>
          <p:spPr bwMode="auto">
            <a:xfrm>
              <a:off x="1094" y="1429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6" name="Line 6"/>
            <p:cNvSpPr>
              <a:spLocks noChangeShapeType="1"/>
            </p:cNvSpPr>
            <p:nvPr/>
          </p:nvSpPr>
          <p:spPr bwMode="auto">
            <a:xfrm>
              <a:off x="1206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7" name="Line 7"/>
            <p:cNvSpPr>
              <a:spLocks noChangeShapeType="1"/>
            </p:cNvSpPr>
            <p:nvPr/>
          </p:nvSpPr>
          <p:spPr bwMode="auto">
            <a:xfrm>
              <a:off x="1318" y="1437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8" name="Line 8"/>
            <p:cNvSpPr>
              <a:spLocks noChangeShapeType="1"/>
            </p:cNvSpPr>
            <p:nvPr/>
          </p:nvSpPr>
          <p:spPr bwMode="auto">
            <a:xfrm>
              <a:off x="1430" y="1441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9" name="Line 9"/>
            <p:cNvSpPr>
              <a:spLocks noChangeShapeType="1"/>
            </p:cNvSpPr>
            <p:nvPr/>
          </p:nvSpPr>
          <p:spPr bwMode="auto">
            <a:xfrm>
              <a:off x="1542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0" name="Line 10"/>
            <p:cNvSpPr>
              <a:spLocks noChangeShapeType="1"/>
            </p:cNvSpPr>
            <p:nvPr/>
          </p:nvSpPr>
          <p:spPr bwMode="auto">
            <a:xfrm>
              <a:off x="1654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1" name="Line 11"/>
            <p:cNvSpPr>
              <a:spLocks noChangeShapeType="1"/>
            </p:cNvSpPr>
            <p:nvPr/>
          </p:nvSpPr>
          <p:spPr bwMode="auto">
            <a:xfrm>
              <a:off x="1766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2" name="Line 12"/>
            <p:cNvSpPr>
              <a:spLocks noChangeShapeType="1"/>
            </p:cNvSpPr>
            <p:nvPr/>
          </p:nvSpPr>
          <p:spPr bwMode="auto">
            <a:xfrm>
              <a:off x="1878" y="1429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3" name="Line 13"/>
            <p:cNvSpPr>
              <a:spLocks noChangeShapeType="1"/>
            </p:cNvSpPr>
            <p:nvPr/>
          </p:nvSpPr>
          <p:spPr bwMode="auto">
            <a:xfrm>
              <a:off x="1990" y="1429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4" name="Line 14"/>
            <p:cNvSpPr>
              <a:spLocks noChangeShapeType="1"/>
            </p:cNvSpPr>
            <p:nvPr/>
          </p:nvSpPr>
          <p:spPr bwMode="auto">
            <a:xfrm>
              <a:off x="2102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5" name="Line 15"/>
            <p:cNvSpPr>
              <a:spLocks noChangeShapeType="1"/>
            </p:cNvSpPr>
            <p:nvPr/>
          </p:nvSpPr>
          <p:spPr bwMode="auto">
            <a:xfrm>
              <a:off x="2214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6" name="Line 16"/>
            <p:cNvSpPr>
              <a:spLocks noChangeShapeType="1"/>
            </p:cNvSpPr>
            <p:nvPr/>
          </p:nvSpPr>
          <p:spPr bwMode="auto">
            <a:xfrm>
              <a:off x="2326" y="1433"/>
              <a:ext cx="0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7" name="Line 17"/>
            <p:cNvSpPr>
              <a:spLocks noChangeShapeType="1"/>
            </p:cNvSpPr>
            <p:nvPr/>
          </p:nvSpPr>
          <p:spPr bwMode="auto">
            <a:xfrm>
              <a:off x="1484" y="2780"/>
              <a:ext cx="0" cy="22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8" name="Line 18"/>
            <p:cNvSpPr>
              <a:spLocks noChangeShapeType="1"/>
            </p:cNvSpPr>
            <p:nvPr/>
          </p:nvSpPr>
          <p:spPr bwMode="auto">
            <a:xfrm>
              <a:off x="1628" y="2780"/>
              <a:ext cx="0" cy="22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39" name="Line 19"/>
            <p:cNvSpPr>
              <a:spLocks noChangeShapeType="1"/>
            </p:cNvSpPr>
            <p:nvPr/>
          </p:nvSpPr>
          <p:spPr bwMode="auto">
            <a:xfrm>
              <a:off x="1772" y="2780"/>
              <a:ext cx="0" cy="22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0" name="Line 20"/>
            <p:cNvSpPr>
              <a:spLocks noChangeShapeType="1"/>
            </p:cNvSpPr>
            <p:nvPr/>
          </p:nvSpPr>
          <p:spPr bwMode="auto">
            <a:xfrm>
              <a:off x="1916" y="2780"/>
              <a:ext cx="0" cy="22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1" name="Line 21"/>
            <p:cNvSpPr>
              <a:spLocks noChangeShapeType="1"/>
            </p:cNvSpPr>
            <p:nvPr/>
          </p:nvSpPr>
          <p:spPr bwMode="auto">
            <a:xfrm flipH="1">
              <a:off x="1920" y="1608"/>
              <a:ext cx="404" cy="1176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2" name="Line 22"/>
            <p:cNvSpPr>
              <a:spLocks noChangeShapeType="1"/>
            </p:cNvSpPr>
            <p:nvPr/>
          </p:nvSpPr>
          <p:spPr bwMode="auto">
            <a:xfrm flipH="1">
              <a:off x="1768" y="1608"/>
              <a:ext cx="556" cy="117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3" name="Line 23"/>
            <p:cNvSpPr>
              <a:spLocks noChangeShapeType="1"/>
            </p:cNvSpPr>
            <p:nvPr/>
          </p:nvSpPr>
          <p:spPr bwMode="auto">
            <a:xfrm flipH="1">
              <a:off x="1624" y="1608"/>
              <a:ext cx="704" cy="116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4" name="Line 24"/>
            <p:cNvSpPr>
              <a:spLocks noChangeShapeType="1"/>
            </p:cNvSpPr>
            <p:nvPr/>
          </p:nvSpPr>
          <p:spPr bwMode="auto">
            <a:xfrm flipH="1">
              <a:off x="1488" y="1608"/>
              <a:ext cx="844" cy="116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5" name="Line 25"/>
            <p:cNvSpPr>
              <a:spLocks noChangeShapeType="1"/>
            </p:cNvSpPr>
            <p:nvPr/>
          </p:nvSpPr>
          <p:spPr bwMode="auto">
            <a:xfrm>
              <a:off x="1092" y="1612"/>
              <a:ext cx="832" cy="116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6" name="Line 26"/>
            <p:cNvSpPr>
              <a:spLocks noChangeShapeType="1"/>
            </p:cNvSpPr>
            <p:nvPr/>
          </p:nvSpPr>
          <p:spPr bwMode="auto">
            <a:xfrm>
              <a:off x="1084" y="1612"/>
              <a:ext cx="688" cy="116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7" name="Line 27"/>
            <p:cNvSpPr>
              <a:spLocks noChangeShapeType="1"/>
            </p:cNvSpPr>
            <p:nvPr/>
          </p:nvSpPr>
          <p:spPr bwMode="auto">
            <a:xfrm>
              <a:off x="1092" y="1612"/>
              <a:ext cx="544" cy="117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48" name="Line 28"/>
            <p:cNvSpPr>
              <a:spLocks noChangeShapeType="1"/>
            </p:cNvSpPr>
            <p:nvPr/>
          </p:nvSpPr>
          <p:spPr bwMode="auto">
            <a:xfrm>
              <a:off x="1088" y="1612"/>
              <a:ext cx="396" cy="116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508" name="Text Box 29"/>
          <p:cNvSpPr txBox="1">
            <a:spLocks noChangeArrowheads="1"/>
          </p:cNvSpPr>
          <p:nvPr/>
        </p:nvSpPr>
        <p:spPr bwMode="auto">
          <a:xfrm>
            <a:off x="6200775" y="2060547"/>
            <a:ext cx="385763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GB" baseline="-25000">
                <a:solidFill>
                  <a:schemeClr val="bg1"/>
                </a:solidFill>
                <a:latin typeface="Symbol" pitchFamily="18" charset="2"/>
              </a:rPr>
              <a:t>1</a:t>
            </a:r>
            <a:endParaRPr lang="en-GB">
              <a:solidFill>
                <a:schemeClr val="bg1"/>
              </a:solidFill>
              <a:latin typeface="Symbol" pitchFamily="18" charset="2"/>
            </a:endParaRPr>
          </a:p>
        </p:txBody>
      </p:sp>
      <p:sp>
        <p:nvSpPr>
          <p:cNvPr id="149509" name="Text Box 30"/>
          <p:cNvSpPr txBox="1">
            <a:spLocks noChangeArrowheads="1"/>
          </p:cNvSpPr>
          <p:nvPr/>
        </p:nvSpPr>
        <p:spPr bwMode="auto">
          <a:xfrm>
            <a:off x="6219825" y="2600297"/>
            <a:ext cx="385763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GB" baseline="-25000">
                <a:solidFill>
                  <a:schemeClr val="bg1"/>
                </a:solidFill>
                <a:latin typeface="Symbol" pitchFamily="18" charset="2"/>
              </a:rPr>
              <a:t>2</a:t>
            </a:r>
            <a:endParaRPr lang="en-GB">
              <a:solidFill>
                <a:schemeClr val="bg1"/>
              </a:solidFill>
              <a:latin typeface="Symbol" pitchFamily="18" charset="2"/>
            </a:endParaRPr>
          </a:p>
        </p:txBody>
      </p:sp>
      <p:sp>
        <p:nvSpPr>
          <p:cNvPr id="149510" name="Text Box 31"/>
          <p:cNvSpPr txBox="1">
            <a:spLocks noChangeArrowheads="1"/>
          </p:cNvSpPr>
          <p:nvPr/>
        </p:nvSpPr>
        <p:spPr bwMode="auto">
          <a:xfrm>
            <a:off x="6238875" y="3146397"/>
            <a:ext cx="385763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GB" baseline="-25000">
                <a:solidFill>
                  <a:schemeClr val="bg1"/>
                </a:solidFill>
                <a:latin typeface="Symbol" pitchFamily="18" charset="2"/>
              </a:rPr>
              <a:t>3</a:t>
            </a:r>
            <a:endParaRPr lang="en-GB">
              <a:solidFill>
                <a:schemeClr val="bg1"/>
              </a:solidFill>
              <a:latin typeface="Symbol" pitchFamily="18" charset="2"/>
            </a:endParaRPr>
          </a:p>
        </p:txBody>
      </p:sp>
      <p:sp>
        <p:nvSpPr>
          <p:cNvPr id="149511" name="Text Box 32"/>
          <p:cNvSpPr txBox="1">
            <a:spLocks noChangeArrowheads="1"/>
          </p:cNvSpPr>
          <p:nvPr/>
        </p:nvSpPr>
        <p:spPr bwMode="auto">
          <a:xfrm>
            <a:off x="6238875" y="3667097"/>
            <a:ext cx="385763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>
                <a:solidFill>
                  <a:schemeClr val="bg1"/>
                </a:solidFill>
                <a:latin typeface="Symbol" pitchFamily="18" charset="2"/>
              </a:rPr>
              <a:t>l</a:t>
            </a:r>
            <a:r>
              <a:rPr lang="en-GB" baseline="-25000">
                <a:solidFill>
                  <a:schemeClr val="bg1"/>
                </a:solidFill>
                <a:latin typeface="Symbol" pitchFamily="18" charset="2"/>
              </a:rPr>
              <a:t>4</a:t>
            </a:r>
            <a:endParaRPr lang="en-GB">
              <a:solidFill>
                <a:schemeClr val="bg1"/>
              </a:solidFill>
              <a:latin typeface="Symbol" pitchFamily="18" charset="2"/>
            </a:endParaRPr>
          </a:p>
        </p:txBody>
      </p:sp>
      <p:sp>
        <p:nvSpPr>
          <p:cNvPr id="149512" name="Line 33"/>
          <p:cNvSpPr>
            <a:spLocks noChangeShapeType="1"/>
          </p:cNvSpPr>
          <p:nvPr/>
        </p:nvSpPr>
        <p:spPr bwMode="auto">
          <a:xfrm flipV="1">
            <a:off x="5676900" y="2268509"/>
            <a:ext cx="60325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13" name="Line 34"/>
          <p:cNvSpPr>
            <a:spLocks noChangeShapeType="1"/>
          </p:cNvSpPr>
          <p:nvPr/>
        </p:nvSpPr>
        <p:spPr bwMode="auto">
          <a:xfrm>
            <a:off x="5530850" y="2738409"/>
            <a:ext cx="736600" cy="571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14" name="Line 35"/>
          <p:cNvSpPr>
            <a:spLocks noChangeShapeType="1"/>
          </p:cNvSpPr>
          <p:nvPr/>
        </p:nvSpPr>
        <p:spPr bwMode="auto">
          <a:xfrm>
            <a:off x="5213350" y="3132109"/>
            <a:ext cx="1079500" cy="1905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15" name="Line 36"/>
          <p:cNvSpPr>
            <a:spLocks noChangeShapeType="1"/>
          </p:cNvSpPr>
          <p:nvPr/>
        </p:nvSpPr>
        <p:spPr bwMode="auto">
          <a:xfrm>
            <a:off x="4876800" y="3436909"/>
            <a:ext cx="1428750" cy="4127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16" name="Line 37"/>
          <p:cNvSpPr>
            <a:spLocks noChangeShapeType="1"/>
          </p:cNvSpPr>
          <p:nvPr/>
        </p:nvSpPr>
        <p:spPr bwMode="auto">
          <a:xfrm>
            <a:off x="3016250" y="2058959"/>
            <a:ext cx="0" cy="17653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9517" name="Text Box 38"/>
          <p:cNvSpPr txBox="1">
            <a:spLocks noChangeArrowheads="1"/>
          </p:cNvSpPr>
          <p:nvPr/>
        </p:nvSpPr>
        <p:spPr bwMode="auto">
          <a:xfrm>
            <a:off x="3878253" y="1384272"/>
            <a:ext cx="141256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Niz valovoda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9518" name="Text Box 39"/>
          <p:cNvSpPr txBox="1">
            <a:spLocks noChangeArrowheads="1"/>
          </p:cNvSpPr>
          <p:nvPr/>
        </p:nvSpPr>
        <p:spPr bwMode="auto">
          <a:xfrm>
            <a:off x="3841740" y="4470372"/>
            <a:ext cx="163859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Izlazni valovodi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9519" name="Text Box 40"/>
          <p:cNvSpPr txBox="1">
            <a:spLocks noChangeArrowheads="1"/>
          </p:cNvSpPr>
          <p:nvPr/>
        </p:nvSpPr>
        <p:spPr bwMode="auto">
          <a:xfrm>
            <a:off x="1593850" y="2593947"/>
            <a:ext cx="130356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Smjer </a:t>
            </a:r>
          </a:p>
          <a:p>
            <a:pPr defTabSz="762000" eaLnBrk="0" hangingPunct="0"/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propagacije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9520" name="Text Box 41"/>
          <p:cNvSpPr txBox="1">
            <a:spLocks noChangeArrowheads="1"/>
          </p:cNvSpPr>
          <p:nvPr/>
        </p:nvSpPr>
        <p:spPr bwMode="auto">
          <a:xfrm>
            <a:off x="4137025" y="4152872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 sz="1600">
                <a:solidFill>
                  <a:schemeClr val="bg1"/>
                </a:solidFill>
                <a:latin typeface="Corbel" pitchFamily="34" charset="0"/>
              </a:rPr>
              <a:t>1</a:t>
            </a:r>
          </a:p>
        </p:txBody>
      </p:sp>
      <p:sp>
        <p:nvSpPr>
          <p:cNvPr id="149521" name="Text Box 42"/>
          <p:cNvSpPr txBox="1">
            <a:spLocks noChangeArrowheads="1"/>
          </p:cNvSpPr>
          <p:nvPr/>
        </p:nvSpPr>
        <p:spPr bwMode="auto">
          <a:xfrm>
            <a:off x="5165725" y="4171922"/>
            <a:ext cx="290513" cy="339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 sz="1600">
                <a:solidFill>
                  <a:schemeClr val="bg1"/>
                </a:solidFill>
                <a:latin typeface="Corbel" pitchFamily="34" charset="0"/>
              </a:rPr>
              <a:t>4</a:t>
            </a:r>
          </a:p>
        </p:txBody>
      </p:sp>
      <p:sp>
        <p:nvSpPr>
          <p:cNvPr id="149522" name="Rectangle 43"/>
          <p:cNvSpPr>
            <a:spLocks noChangeArrowheads="1"/>
          </p:cNvSpPr>
          <p:nvPr/>
        </p:nvSpPr>
        <p:spPr bwMode="auto">
          <a:xfrm>
            <a:off x="457200" y="4887913"/>
            <a:ext cx="82296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2200"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951609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4"/>
          <p:cNvSpPr txBox="1">
            <a:spLocks noChangeArrowheads="1"/>
          </p:cNvSpPr>
          <p:nvPr/>
        </p:nvSpPr>
        <p:spPr bwMode="auto">
          <a:xfrm>
            <a:off x="5495925" y="1955800"/>
            <a:ext cx="3199915" cy="18928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>
              <a:lnSpc>
                <a:spcPct val="130000"/>
              </a:lnSpc>
              <a:buFontTx/>
              <a:buChar char="•"/>
            </a:pP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128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x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128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raspoloživih portova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  <a:p>
            <a:pPr defTabSz="762000" eaLnBrk="0" hangingPunct="0">
              <a:lnSpc>
                <a:spcPct val="130000"/>
              </a:lnSpc>
              <a:buFontTx/>
              <a:buChar char="•"/>
            </a:pP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1000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x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1000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predloženih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  <a:p>
            <a:pPr defTabSz="762000" eaLnBrk="0" hangingPunct="0">
              <a:lnSpc>
                <a:spcPct val="130000"/>
              </a:lnSpc>
              <a:buFontTx/>
              <a:buChar char="•"/>
            </a:pP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Problemi preslušavanja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  <a:p>
            <a:pPr defTabSz="762000" eaLnBrk="0" hangingPunct="0">
              <a:lnSpc>
                <a:spcPct val="130000"/>
              </a:lnSpc>
              <a:buFontTx/>
              <a:buChar char="•"/>
            </a:pP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mali gubitak umetanja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  <a:p>
            <a:pPr defTabSz="762000" eaLnBrk="0" hangingPunct="0">
              <a:lnSpc>
                <a:spcPct val="130000"/>
              </a:lnSpc>
              <a:buFontTx/>
              <a:buChar char="•"/>
            </a:pP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 1xN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za</a:t>
            </a:r>
            <a:r>
              <a:rPr lang="en-GB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rbel" pitchFamily="34" charset="0"/>
              </a:rPr>
              <a:t>mux</a:t>
            </a:r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Corbel" pitchFamily="34" charset="0"/>
              </a:rPr>
              <a:t>demux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214422"/>
            <a:ext cx="43719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4786322"/>
            <a:ext cx="53721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63819562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984414"/>
            <a:ext cx="3730625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2074863" y="3029057"/>
            <a:ext cx="5607762" cy="3247953"/>
            <a:chOff x="1399" y="1817"/>
            <a:chExt cx="3289" cy="1740"/>
          </a:xfrm>
        </p:grpSpPr>
        <p:sp>
          <p:nvSpPr>
            <p:cNvPr id="4103" name="Text Box 5"/>
            <p:cNvSpPr txBox="1">
              <a:spLocks noChangeArrowheads="1"/>
            </p:cNvSpPr>
            <p:nvPr/>
          </p:nvSpPr>
          <p:spPr bwMode="auto">
            <a:xfrm>
              <a:off x="2785" y="3376"/>
              <a:ext cx="1903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hr-HR" sz="1600" dirty="0" smtClean="0">
                  <a:solidFill>
                    <a:schemeClr val="bg1"/>
                  </a:solidFill>
                  <a:latin typeface="Corbel" pitchFamily="34" charset="0"/>
                </a:rPr>
                <a:t>Normalizirani valovod</a:t>
              </a:r>
              <a:r>
                <a:rPr lang="en-GB" sz="1600" dirty="0" smtClean="0">
                  <a:solidFill>
                    <a:schemeClr val="bg1"/>
                  </a:solidFill>
                  <a:latin typeface="Corbel" pitchFamily="34" charset="0"/>
                </a:rPr>
                <a:t>, </a:t>
              </a:r>
              <a:r>
                <a:rPr lang="en-GB" sz="1600" dirty="0">
                  <a:solidFill>
                    <a:schemeClr val="bg1"/>
                  </a:solidFill>
                  <a:latin typeface="Symbol" pitchFamily="18" charset="2"/>
                </a:rPr>
                <a:t>L=</a:t>
              </a:r>
              <a:r>
                <a:rPr lang="en-GB" sz="1600" dirty="0">
                  <a:solidFill>
                    <a:schemeClr val="bg1"/>
                  </a:solidFill>
                  <a:latin typeface="Corbel" pitchFamily="34" charset="0"/>
                </a:rPr>
                <a:t> (</a:t>
              </a:r>
              <a:r>
                <a:rPr lang="en-GB" sz="1600" dirty="0">
                  <a:solidFill>
                    <a:schemeClr val="bg1"/>
                  </a:solidFill>
                  <a:latin typeface="Symbol" pitchFamily="18" charset="2"/>
                </a:rPr>
                <a:t>l-l</a:t>
              </a:r>
              <a:r>
                <a:rPr lang="en-GB" sz="1600" baseline="-25000" dirty="0">
                  <a:solidFill>
                    <a:schemeClr val="bg1"/>
                  </a:solidFill>
                  <a:latin typeface="Symbol" pitchFamily="18" charset="2"/>
                </a:rPr>
                <a:t>0</a:t>
              </a:r>
              <a:r>
                <a:rPr lang="en-GB" sz="1600" dirty="0">
                  <a:solidFill>
                    <a:schemeClr val="bg1"/>
                  </a:solidFill>
                  <a:latin typeface="Symbol" pitchFamily="18" charset="2"/>
                </a:rPr>
                <a:t>)/dl</a:t>
              </a:r>
              <a:endParaRPr lang="en-GB" sz="1600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grpSp>
          <p:nvGrpSpPr>
            <p:cNvPr id="4104" name="Group 6"/>
            <p:cNvGrpSpPr>
              <a:grpSpLocks/>
            </p:cNvGrpSpPr>
            <p:nvPr/>
          </p:nvGrpSpPr>
          <p:grpSpPr bwMode="auto">
            <a:xfrm>
              <a:off x="1718" y="2080"/>
              <a:ext cx="2596" cy="1137"/>
              <a:chOff x="1786" y="2035"/>
              <a:chExt cx="2297" cy="1137"/>
            </a:xfrm>
          </p:grpSpPr>
          <p:sp>
            <p:nvSpPr>
              <p:cNvPr id="4125" name="Line 7"/>
              <p:cNvSpPr>
                <a:spLocks noChangeShapeType="1"/>
              </p:cNvSpPr>
              <p:nvPr/>
            </p:nvSpPr>
            <p:spPr bwMode="auto">
              <a:xfrm>
                <a:off x="1787" y="3172"/>
                <a:ext cx="22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6" name="Line 8"/>
              <p:cNvSpPr>
                <a:spLocks noChangeShapeType="1"/>
              </p:cNvSpPr>
              <p:nvPr/>
            </p:nvSpPr>
            <p:spPr bwMode="auto">
              <a:xfrm flipV="1">
                <a:off x="1786" y="2035"/>
                <a:ext cx="0" cy="113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05" name="Line 9"/>
            <p:cNvSpPr>
              <a:spLocks noChangeShapeType="1"/>
            </p:cNvSpPr>
            <p:nvPr/>
          </p:nvSpPr>
          <p:spPr bwMode="auto">
            <a:xfrm flipV="1">
              <a:off x="2988" y="3146"/>
              <a:ext cx="1" cy="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 rot="16200000">
              <a:off x="698" y="2518"/>
              <a:ext cx="1602" cy="1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hr-HR" sz="1600" dirty="0" smtClean="0">
                  <a:solidFill>
                    <a:schemeClr val="bg1"/>
                  </a:solidFill>
                  <a:latin typeface="Corbel" pitchFamily="34" charset="0"/>
                </a:rPr>
                <a:t>Transmisijski filter</a:t>
              </a:r>
              <a:r>
                <a:rPr lang="en-GB" sz="1600" dirty="0" smtClean="0">
                  <a:solidFill>
                    <a:schemeClr val="bg1"/>
                  </a:solidFill>
                  <a:latin typeface="Corbel" pitchFamily="34" charset="0"/>
                </a:rPr>
                <a:t>, </a:t>
              </a:r>
              <a:r>
                <a:rPr lang="en-GB" sz="1600" dirty="0">
                  <a:solidFill>
                    <a:schemeClr val="bg1"/>
                  </a:solidFill>
                  <a:latin typeface="Corbel" pitchFamily="34" charset="0"/>
                </a:rPr>
                <a:t>10 Log T(</a:t>
              </a:r>
              <a:r>
                <a:rPr lang="en-GB" sz="1600" dirty="0">
                  <a:solidFill>
                    <a:schemeClr val="bg1"/>
                  </a:solidFill>
                  <a:latin typeface="Symbol" pitchFamily="18" charset="2"/>
                </a:rPr>
                <a:t>l)</a:t>
              </a:r>
              <a:r>
                <a:rPr lang="en-GB" sz="1600" dirty="0">
                  <a:solidFill>
                    <a:schemeClr val="bg1"/>
                  </a:solidFill>
                  <a:latin typeface="Corbel" pitchFamily="34" charset="0"/>
                </a:rPr>
                <a:t>dB</a:t>
              </a:r>
            </a:p>
          </p:txBody>
        </p:sp>
        <p:sp>
          <p:nvSpPr>
            <p:cNvPr id="4107" name="Freeform 11"/>
            <p:cNvSpPr>
              <a:spLocks/>
            </p:cNvSpPr>
            <p:nvPr/>
          </p:nvSpPr>
          <p:spPr bwMode="auto">
            <a:xfrm>
              <a:off x="2305" y="2171"/>
              <a:ext cx="1455" cy="1000"/>
            </a:xfrm>
            <a:custGeom>
              <a:avLst/>
              <a:gdLst>
                <a:gd name="T0" fmla="*/ 0 w 1455"/>
                <a:gd name="T1" fmla="*/ 995 h 1000"/>
                <a:gd name="T2" fmla="*/ 355 w 1455"/>
                <a:gd name="T3" fmla="*/ 855 h 1000"/>
                <a:gd name="T4" fmla="*/ 554 w 1455"/>
                <a:gd name="T5" fmla="*/ 127 h 1000"/>
                <a:gd name="T6" fmla="*/ 820 w 1455"/>
                <a:gd name="T7" fmla="*/ 121 h 1000"/>
                <a:gd name="T8" fmla="*/ 1046 w 1455"/>
                <a:gd name="T9" fmla="*/ 855 h 1000"/>
                <a:gd name="T10" fmla="*/ 1455 w 1455"/>
                <a:gd name="T11" fmla="*/ 976 h 1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5"/>
                <a:gd name="T19" fmla="*/ 0 h 1000"/>
                <a:gd name="T20" fmla="*/ 1455 w 1455"/>
                <a:gd name="T21" fmla="*/ 1000 h 1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5" h="1000">
                  <a:moveTo>
                    <a:pt x="0" y="995"/>
                  </a:moveTo>
                  <a:cubicBezTo>
                    <a:pt x="59" y="973"/>
                    <a:pt x="263" y="1000"/>
                    <a:pt x="355" y="855"/>
                  </a:cubicBezTo>
                  <a:cubicBezTo>
                    <a:pt x="447" y="710"/>
                    <a:pt x="476" y="249"/>
                    <a:pt x="554" y="127"/>
                  </a:cubicBezTo>
                  <a:cubicBezTo>
                    <a:pt x="632" y="5"/>
                    <a:pt x="738" y="0"/>
                    <a:pt x="820" y="121"/>
                  </a:cubicBezTo>
                  <a:cubicBezTo>
                    <a:pt x="902" y="242"/>
                    <a:pt x="940" y="713"/>
                    <a:pt x="1046" y="855"/>
                  </a:cubicBezTo>
                  <a:cubicBezTo>
                    <a:pt x="1152" y="997"/>
                    <a:pt x="1370" y="951"/>
                    <a:pt x="1455" y="976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4108" name="Line 12"/>
            <p:cNvSpPr>
              <a:spLocks noChangeShapeType="1"/>
            </p:cNvSpPr>
            <p:nvPr/>
          </p:nvSpPr>
          <p:spPr bwMode="auto">
            <a:xfrm>
              <a:off x="1716" y="2177"/>
              <a:ext cx="89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Text Box 13"/>
            <p:cNvSpPr txBox="1">
              <a:spLocks noChangeArrowheads="1"/>
            </p:cNvSpPr>
            <p:nvPr/>
          </p:nvSpPr>
          <p:spPr bwMode="auto">
            <a:xfrm>
              <a:off x="1745" y="2057"/>
              <a:ext cx="256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0 dB</a:t>
              </a:r>
            </a:p>
          </p:txBody>
        </p:sp>
        <p:sp>
          <p:nvSpPr>
            <p:cNvPr id="4110" name="Line 14"/>
            <p:cNvSpPr>
              <a:spLocks noChangeShapeType="1"/>
            </p:cNvSpPr>
            <p:nvPr/>
          </p:nvSpPr>
          <p:spPr bwMode="auto">
            <a:xfrm>
              <a:off x="1724" y="2593"/>
              <a:ext cx="89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Text Box 15"/>
            <p:cNvSpPr txBox="1">
              <a:spLocks noChangeArrowheads="1"/>
            </p:cNvSpPr>
            <p:nvPr/>
          </p:nvSpPr>
          <p:spPr bwMode="auto">
            <a:xfrm>
              <a:off x="1739" y="2473"/>
              <a:ext cx="319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-10 dB</a:t>
              </a:r>
            </a:p>
          </p:txBody>
        </p:sp>
        <p:sp>
          <p:nvSpPr>
            <p:cNvPr id="4112" name="Line 16"/>
            <p:cNvSpPr>
              <a:spLocks noChangeShapeType="1"/>
            </p:cNvSpPr>
            <p:nvPr/>
          </p:nvSpPr>
          <p:spPr bwMode="auto">
            <a:xfrm>
              <a:off x="1722" y="2323"/>
              <a:ext cx="5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Text Box 17"/>
            <p:cNvSpPr txBox="1">
              <a:spLocks noChangeArrowheads="1"/>
            </p:cNvSpPr>
            <p:nvPr/>
          </p:nvSpPr>
          <p:spPr bwMode="auto">
            <a:xfrm>
              <a:off x="1925" y="2205"/>
              <a:ext cx="281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-3 dB</a:t>
              </a:r>
            </a:p>
          </p:txBody>
        </p:sp>
        <p:sp>
          <p:nvSpPr>
            <p:cNvPr id="4114" name="Line 18"/>
            <p:cNvSpPr>
              <a:spLocks noChangeShapeType="1"/>
            </p:cNvSpPr>
            <p:nvPr/>
          </p:nvSpPr>
          <p:spPr bwMode="auto">
            <a:xfrm>
              <a:off x="2846" y="2339"/>
              <a:ext cx="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2914" y="3209"/>
              <a:ext cx="146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0</a:t>
              </a:r>
            </a:p>
          </p:txBody>
        </p:sp>
        <p:sp>
          <p:nvSpPr>
            <p:cNvPr id="4116" name="Line 20"/>
            <p:cNvSpPr>
              <a:spLocks noChangeShapeType="1"/>
            </p:cNvSpPr>
            <p:nvPr/>
          </p:nvSpPr>
          <p:spPr bwMode="auto">
            <a:xfrm flipV="1">
              <a:off x="3312" y="3143"/>
              <a:ext cx="1" cy="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Line 21"/>
            <p:cNvSpPr>
              <a:spLocks noChangeShapeType="1"/>
            </p:cNvSpPr>
            <p:nvPr/>
          </p:nvSpPr>
          <p:spPr bwMode="auto">
            <a:xfrm flipV="1">
              <a:off x="3636" y="3143"/>
              <a:ext cx="1" cy="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Line 22"/>
            <p:cNvSpPr>
              <a:spLocks noChangeShapeType="1"/>
            </p:cNvSpPr>
            <p:nvPr/>
          </p:nvSpPr>
          <p:spPr bwMode="auto">
            <a:xfrm flipV="1">
              <a:off x="2682" y="3143"/>
              <a:ext cx="1" cy="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Line 23"/>
            <p:cNvSpPr>
              <a:spLocks noChangeShapeType="1"/>
            </p:cNvSpPr>
            <p:nvPr/>
          </p:nvSpPr>
          <p:spPr bwMode="auto">
            <a:xfrm flipV="1">
              <a:off x="2382" y="3143"/>
              <a:ext cx="1" cy="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3207" y="3206"/>
              <a:ext cx="189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+1</a:t>
              </a:r>
            </a:p>
          </p:txBody>
        </p:sp>
        <p:sp>
          <p:nvSpPr>
            <p:cNvPr id="4121" name="Text Box 25"/>
            <p:cNvSpPr txBox="1">
              <a:spLocks noChangeArrowheads="1"/>
            </p:cNvSpPr>
            <p:nvPr/>
          </p:nvSpPr>
          <p:spPr bwMode="auto">
            <a:xfrm>
              <a:off x="3531" y="3197"/>
              <a:ext cx="189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+2</a:t>
              </a:r>
            </a:p>
          </p:txBody>
        </p:sp>
        <p:sp>
          <p:nvSpPr>
            <p:cNvPr id="4122" name="Text Box 26"/>
            <p:cNvSpPr txBox="1">
              <a:spLocks noChangeArrowheads="1"/>
            </p:cNvSpPr>
            <p:nvPr/>
          </p:nvSpPr>
          <p:spPr bwMode="auto">
            <a:xfrm>
              <a:off x="2582" y="3200"/>
              <a:ext cx="171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-1</a:t>
              </a:r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2291" y="3197"/>
              <a:ext cx="171" cy="1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000" b="1">
                  <a:solidFill>
                    <a:schemeClr val="bg1"/>
                  </a:solidFill>
                  <a:latin typeface="Corbel" pitchFamily="34" charset="0"/>
                </a:rPr>
                <a:t>-2</a:t>
              </a:r>
            </a:p>
          </p:txBody>
        </p:sp>
        <p:sp>
          <p:nvSpPr>
            <p:cNvPr id="4124" name="Text Box 28"/>
            <p:cNvSpPr txBox="1">
              <a:spLocks noChangeArrowheads="1"/>
            </p:cNvSpPr>
            <p:nvPr/>
          </p:nvSpPr>
          <p:spPr bwMode="auto">
            <a:xfrm>
              <a:off x="2907" y="2303"/>
              <a:ext cx="218" cy="1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dl</a:t>
              </a:r>
            </a:p>
          </p:txBody>
        </p:sp>
      </p:grpSp>
      <p:graphicFrame>
        <p:nvGraphicFramePr>
          <p:cNvPr id="4098" name="Object 29"/>
          <p:cNvGraphicFramePr>
            <a:graphicFrameLocks noChangeAspect="1"/>
          </p:cNvGraphicFramePr>
          <p:nvPr/>
        </p:nvGraphicFramePr>
        <p:xfrm>
          <a:off x="4514850" y="3829089"/>
          <a:ext cx="114300" cy="215900"/>
        </p:xfrm>
        <a:graphic>
          <a:graphicData uri="http://schemas.openxmlformats.org/presentationml/2006/ole">
            <p:oleObj spid="_x0000_s4103" name="Equation" r:id="rId5" imgW="114151" imgH="215619" progId="Equation.3">
              <p:embed/>
            </p:oleObj>
          </a:graphicData>
        </a:graphic>
      </p:graphicFrame>
      <p:sp>
        <p:nvSpPr>
          <p:cNvPr id="4101" name="Text Box 30"/>
          <p:cNvSpPr txBox="1">
            <a:spLocks noChangeArrowheads="1"/>
          </p:cNvSpPr>
          <p:nvPr/>
        </p:nvSpPr>
        <p:spPr bwMode="auto">
          <a:xfrm>
            <a:off x="5402263" y="4138651"/>
            <a:ext cx="241123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/>
            <a:r>
              <a:rPr lang="en-GB" sz="1400" dirty="0">
                <a:solidFill>
                  <a:schemeClr val="bg1"/>
                </a:solidFill>
                <a:latin typeface="Corbel" pitchFamily="34" charset="0"/>
              </a:rPr>
              <a:t>T(</a:t>
            </a:r>
            <a:r>
              <a:rPr lang="en-GB" sz="1400" dirty="0">
                <a:solidFill>
                  <a:schemeClr val="bg1"/>
                </a:solidFill>
                <a:latin typeface="Symbol" pitchFamily="18" charset="2"/>
              </a:rPr>
              <a:t>l) = 0.5</a:t>
            </a:r>
            <a:r>
              <a:rPr lang="en-GB" sz="1400" dirty="0">
                <a:solidFill>
                  <a:schemeClr val="bg1"/>
                </a:solidFill>
                <a:latin typeface="Corbel" pitchFamily="34" charset="0"/>
              </a:rPr>
              <a:t>; </a:t>
            </a:r>
            <a:r>
              <a:rPr lang="en-GB" sz="1400" dirty="0">
                <a:solidFill>
                  <a:schemeClr val="bg1"/>
                </a:solidFill>
                <a:latin typeface="Symbol" pitchFamily="18" charset="2"/>
              </a:rPr>
              <a:t> </a:t>
            </a:r>
            <a:r>
              <a:rPr lang="hr-HR" sz="1400" dirty="0" smtClean="0">
                <a:solidFill>
                  <a:schemeClr val="bg1"/>
                </a:solidFill>
                <a:latin typeface="Corbel" pitchFamily="34" charset="0"/>
              </a:rPr>
              <a:t>kada </a:t>
            </a:r>
            <a:r>
              <a:rPr lang="en-GB" sz="1400" dirty="0" smtClean="0">
                <a:solidFill>
                  <a:schemeClr val="bg1"/>
                </a:solidFill>
                <a:latin typeface="Corbel" pitchFamily="34" charset="0"/>
              </a:rPr>
              <a:t>(</a:t>
            </a:r>
            <a:r>
              <a:rPr lang="en-GB" sz="1400" dirty="0" smtClean="0">
                <a:solidFill>
                  <a:schemeClr val="bg1"/>
                </a:solidFill>
                <a:latin typeface="Symbol" pitchFamily="18" charset="2"/>
              </a:rPr>
              <a:t>l-l</a:t>
            </a:r>
            <a:r>
              <a:rPr lang="en-GB" sz="1400" baseline="-25000" dirty="0" smtClean="0">
                <a:solidFill>
                  <a:schemeClr val="bg1"/>
                </a:solidFill>
                <a:latin typeface="Symbol" pitchFamily="18" charset="2"/>
              </a:rPr>
              <a:t>0</a:t>
            </a:r>
            <a:r>
              <a:rPr lang="en-GB" sz="1400" dirty="0">
                <a:solidFill>
                  <a:schemeClr val="bg1"/>
                </a:solidFill>
                <a:latin typeface="Symbol" pitchFamily="18" charset="2"/>
              </a:rPr>
              <a:t>) = dl/2</a:t>
            </a:r>
            <a:endParaRPr lang="en-GB" sz="140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Arrayed Waveguide Grating</a:t>
            </a:r>
            <a:r>
              <a:rPr lang="hr-HR" dirty="0" smtClean="0"/>
              <a:t> (AWG)</a:t>
            </a:r>
            <a:br>
              <a:rPr lang="hr-HR" dirty="0" smtClean="0"/>
            </a:br>
            <a:r>
              <a:rPr lang="hr-HR" sz="3200" dirty="0" smtClean="0"/>
              <a:t>Prijenosna karakteristika rešetke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83385719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389063" y="1874838"/>
          <a:ext cx="6589712" cy="3457575"/>
        </p:xfrm>
        <a:graphic>
          <a:graphicData uri="http://schemas.openxmlformats.org/presentationml/2006/ole">
            <p:oleObj spid="_x0000_s5127" name="Picture" r:id="rId4" imgW="7138416" imgH="3456432" progId="Word.Picture.8">
              <p:embed/>
            </p:oleObj>
          </a:graphicData>
        </a:graphic>
      </p:graphicFrame>
      <p:sp>
        <p:nvSpPr>
          <p:cNvPr id="191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Sustav</a:t>
            </a:r>
            <a:r>
              <a:rPr lang="en-US" dirty="0"/>
              <a:t> s WDM</a:t>
            </a:r>
          </a:p>
        </p:txBody>
      </p:sp>
    </p:spTree>
    <p:extLst>
      <p:ext uri="{BB962C8B-B14F-4D97-AF65-F5344CB8AC3E}">
        <p14:creationId xmlns="" xmlns:p14="http://schemas.microsoft.com/office/powerpoint/2010/main" val="35580208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WDM </a:t>
            </a:r>
            <a:r>
              <a:rPr lang="en-US" dirty="0" err="1"/>
              <a:t>predajnik</a:t>
            </a:r>
            <a:endParaRPr lang="en-US" sz="3000" i="1" dirty="0"/>
          </a:p>
        </p:txBody>
      </p:sp>
      <p:sp>
        <p:nvSpPr>
          <p:cNvPr id="193539" name="Rectangle 3"/>
          <p:cNvSpPr>
            <a:spLocks noChangeAspect="1" noChangeArrowheads="1"/>
          </p:cNvSpPr>
          <p:nvPr/>
        </p:nvSpPr>
        <p:spPr bwMode="auto">
          <a:xfrm>
            <a:off x="3994150" y="5792788"/>
            <a:ext cx="193944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Linijsko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itchFamily="34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pojačalo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sp>
        <p:nvSpPr>
          <p:cNvPr id="152580" name="Line 4"/>
          <p:cNvSpPr>
            <a:spLocks noChangeAspect="1" noChangeShapeType="1"/>
          </p:cNvSpPr>
          <p:nvPr/>
        </p:nvSpPr>
        <p:spPr bwMode="auto">
          <a:xfrm>
            <a:off x="749300" y="2809875"/>
            <a:ext cx="5667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581" name="Group 5"/>
          <p:cNvGrpSpPr>
            <a:grpSpLocks noChangeAspect="1"/>
          </p:cNvGrpSpPr>
          <p:nvPr/>
        </p:nvGrpSpPr>
        <p:grpSpPr bwMode="auto">
          <a:xfrm>
            <a:off x="3756025" y="3127375"/>
            <a:ext cx="2241550" cy="158750"/>
            <a:chOff x="2357" y="2085"/>
            <a:chExt cx="1568" cy="112"/>
          </a:xfrm>
        </p:grpSpPr>
        <p:sp>
          <p:nvSpPr>
            <p:cNvPr id="152649" name="Line 6"/>
            <p:cNvSpPr>
              <a:spLocks noChangeAspect="1" noChangeShapeType="1"/>
            </p:cNvSpPr>
            <p:nvPr/>
          </p:nvSpPr>
          <p:spPr bwMode="auto">
            <a:xfrm>
              <a:off x="2362" y="2098"/>
              <a:ext cx="1563" cy="0"/>
            </a:xfrm>
            <a:prstGeom prst="line">
              <a:avLst/>
            </a:prstGeom>
            <a:noFill/>
            <a:ln w="254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0" name="Line 7"/>
            <p:cNvSpPr>
              <a:spLocks noChangeAspect="1" noChangeShapeType="1"/>
            </p:cNvSpPr>
            <p:nvPr/>
          </p:nvSpPr>
          <p:spPr bwMode="auto">
            <a:xfrm>
              <a:off x="2358" y="2148"/>
              <a:ext cx="1563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1" name="Line 8"/>
            <p:cNvSpPr>
              <a:spLocks noChangeAspect="1" noChangeShapeType="1"/>
            </p:cNvSpPr>
            <p:nvPr/>
          </p:nvSpPr>
          <p:spPr bwMode="auto">
            <a:xfrm>
              <a:off x="2361" y="2085"/>
              <a:ext cx="1563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2" name="Line 9"/>
            <p:cNvSpPr>
              <a:spLocks noChangeAspect="1" noChangeShapeType="1"/>
            </p:cNvSpPr>
            <p:nvPr/>
          </p:nvSpPr>
          <p:spPr bwMode="auto">
            <a:xfrm>
              <a:off x="2359" y="2116"/>
              <a:ext cx="1563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3" name="Line 10"/>
            <p:cNvSpPr>
              <a:spLocks noChangeAspect="1" noChangeShapeType="1"/>
            </p:cNvSpPr>
            <p:nvPr/>
          </p:nvSpPr>
          <p:spPr bwMode="auto">
            <a:xfrm>
              <a:off x="2357" y="2130"/>
              <a:ext cx="1563" cy="0"/>
            </a:xfrm>
            <a:prstGeom prst="line">
              <a:avLst/>
            </a:prstGeom>
            <a:noFill/>
            <a:ln w="254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4" name="Line 11"/>
            <p:cNvSpPr>
              <a:spLocks noChangeAspect="1" noChangeShapeType="1"/>
            </p:cNvSpPr>
            <p:nvPr/>
          </p:nvSpPr>
          <p:spPr bwMode="auto">
            <a:xfrm>
              <a:off x="2359" y="2162"/>
              <a:ext cx="156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5" name="Line 12"/>
            <p:cNvSpPr>
              <a:spLocks noChangeAspect="1" noChangeShapeType="1"/>
            </p:cNvSpPr>
            <p:nvPr/>
          </p:nvSpPr>
          <p:spPr bwMode="auto">
            <a:xfrm>
              <a:off x="2359" y="2180"/>
              <a:ext cx="1563" cy="0"/>
            </a:xfrm>
            <a:prstGeom prst="line">
              <a:avLst/>
            </a:prstGeom>
            <a:noFill/>
            <a:ln w="254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6" name="Line 13"/>
            <p:cNvSpPr>
              <a:spLocks noChangeAspect="1" noChangeShapeType="1"/>
            </p:cNvSpPr>
            <p:nvPr/>
          </p:nvSpPr>
          <p:spPr bwMode="auto">
            <a:xfrm>
              <a:off x="2357" y="2197"/>
              <a:ext cx="1563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2582" name="Group 14"/>
          <p:cNvGrpSpPr>
            <a:grpSpLocks noChangeAspect="1"/>
          </p:cNvGrpSpPr>
          <p:nvPr/>
        </p:nvGrpSpPr>
        <p:grpSpPr bwMode="auto">
          <a:xfrm>
            <a:off x="2995613" y="3217863"/>
            <a:ext cx="342900" cy="0"/>
            <a:chOff x="1824" y="2160"/>
            <a:chExt cx="240" cy="0"/>
          </a:xfrm>
        </p:grpSpPr>
        <p:sp>
          <p:nvSpPr>
            <p:cNvPr id="152641" name="Line 15"/>
            <p:cNvSpPr>
              <a:spLocks noChangeAspect="1" noChangeShapeType="1"/>
            </p:cNvSpPr>
            <p:nvPr/>
          </p:nvSpPr>
          <p:spPr bwMode="auto">
            <a:xfrm>
              <a:off x="1824" y="2160"/>
              <a:ext cx="25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2" name="Line 16"/>
            <p:cNvSpPr>
              <a:spLocks noChangeAspect="1" noChangeShapeType="1"/>
            </p:cNvSpPr>
            <p:nvPr/>
          </p:nvSpPr>
          <p:spPr bwMode="auto">
            <a:xfrm>
              <a:off x="1849" y="2160"/>
              <a:ext cx="33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3" name="Line 17"/>
            <p:cNvSpPr>
              <a:spLocks noChangeAspect="1" noChangeShapeType="1"/>
            </p:cNvSpPr>
            <p:nvPr/>
          </p:nvSpPr>
          <p:spPr bwMode="auto">
            <a:xfrm>
              <a:off x="1882" y="2160"/>
              <a:ext cx="25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4" name="Line 18"/>
            <p:cNvSpPr>
              <a:spLocks noChangeAspect="1" noChangeShapeType="1"/>
            </p:cNvSpPr>
            <p:nvPr/>
          </p:nvSpPr>
          <p:spPr bwMode="auto">
            <a:xfrm>
              <a:off x="1907" y="2160"/>
              <a:ext cx="33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5" name="Line 19"/>
            <p:cNvSpPr>
              <a:spLocks noChangeAspect="1" noChangeShapeType="1"/>
            </p:cNvSpPr>
            <p:nvPr/>
          </p:nvSpPr>
          <p:spPr bwMode="auto">
            <a:xfrm>
              <a:off x="1940" y="2160"/>
              <a:ext cx="33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6" name="Line 20"/>
            <p:cNvSpPr>
              <a:spLocks noChangeAspect="1" noChangeShapeType="1"/>
            </p:cNvSpPr>
            <p:nvPr/>
          </p:nvSpPr>
          <p:spPr bwMode="auto">
            <a:xfrm>
              <a:off x="1998" y="2160"/>
              <a:ext cx="33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7" name="Line 21"/>
            <p:cNvSpPr>
              <a:spLocks noChangeAspect="1" noChangeShapeType="1"/>
            </p:cNvSpPr>
            <p:nvPr/>
          </p:nvSpPr>
          <p:spPr bwMode="auto">
            <a:xfrm>
              <a:off x="2031" y="2160"/>
              <a:ext cx="33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8" name="Line 22"/>
            <p:cNvSpPr>
              <a:spLocks noChangeAspect="1" noChangeShapeType="1"/>
            </p:cNvSpPr>
            <p:nvPr/>
          </p:nvSpPr>
          <p:spPr bwMode="auto">
            <a:xfrm>
              <a:off x="1973" y="2160"/>
              <a:ext cx="25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3559" name="Rectangle 23"/>
          <p:cNvSpPr>
            <a:spLocks noChangeAspect="1" noChangeArrowheads="1"/>
          </p:cNvSpPr>
          <p:nvPr/>
        </p:nvSpPr>
        <p:spPr bwMode="auto">
          <a:xfrm>
            <a:off x="2452688" y="1998663"/>
            <a:ext cx="741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solidFill>
                  <a:schemeClr val="bg1"/>
                </a:solidFill>
                <a:latin typeface="Corbel" pitchFamily="34" charset="0"/>
                <a:cs typeface="Arial" charset="0"/>
              </a:rPr>
              <a:t>MUX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sp>
        <p:nvSpPr>
          <p:cNvPr id="193560" name="Rectangle 24"/>
          <p:cNvSpPr>
            <a:spLocks noChangeAspect="1" noChangeArrowheads="1"/>
          </p:cNvSpPr>
          <p:nvPr/>
        </p:nvSpPr>
        <p:spPr bwMode="auto">
          <a:xfrm>
            <a:off x="876300" y="1990725"/>
            <a:ext cx="123751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Predajnici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sp>
        <p:nvSpPr>
          <p:cNvPr id="152585" name="Rectangle 25"/>
          <p:cNvSpPr>
            <a:spLocks noChangeAspect="1" noChangeArrowheads="1"/>
          </p:cNvSpPr>
          <p:nvPr/>
        </p:nvSpPr>
        <p:spPr bwMode="auto">
          <a:xfrm>
            <a:off x="3351213" y="2005013"/>
            <a:ext cx="279557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dirty="0" err="1">
                <a:solidFill>
                  <a:schemeClr val="bg1"/>
                </a:solidFill>
                <a:latin typeface="Corbel" pitchFamily="34" charset="0"/>
              </a:rPr>
              <a:t>Pojačalo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rbel" pitchFamily="34" charset="0"/>
              </a:rPr>
              <a:t>snage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</a:rPr>
              <a:t> (Booster)</a:t>
            </a:r>
            <a:endParaRPr lang="en-US" sz="20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93562" name="Rectangle 26"/>
          <p:cNvSpPr>
            <a:spLocks noChangeAspect="1" noChangeArrowheads="1"/>
          </p:cNvSpPr>
          <p:nvPr/>
        </p:nvSpPr>
        <p:spPr bwMode="auto">
          <a:xfrm>
            <a:off x="4060825" y="3316288"/>
            <a:ext cx="135614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solidFill>
                  <a:schemeClr val="bg1"/>
                </a:solidFill>
                <a:latin typeface="Corbel" pitchFamily="34" charset="0"/>
                <a:cs typeface="Arial" charset="0"/>
              </a:rPr>
              <a:t>Optička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itchFamily="34" charset="0"/>
                <a:cs typeface="Arial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  <a:cs typeface="Arial" charset="0"/>
              </a:rPr>
              <a:t>nit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sp>
        <p:nvSpPr>
          <p:cNvPr id="152587" name="Line 27"/>
          <p:cNvSpPr>
            <a:spLocks noChangeAspect="1" noChangeShapeType="1"/>
          </p:cNvSpPr>
          <p:nvPr/>
        </p:nvSpPr>
        <p:spPr bwMode="auto">
          <a:xfrm>
            <a:off x="2986088" y="3217863"/>
            <a:ext cx="500062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88" name="Line 28"/>
          <p:cNvSpPr>
            <a:spLocks noChangeAspect="1" noChangeShapeType="1"/>
          </p:cNvSpPr>
          <p:nvPr/>
        </p:nvSpPr>
        <p:spPr bwMode="auto">
          <a:xfrm>
            <a:off x="1787525" y="2636838"/>
            <a:ext cx="790575" cy="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89" name="Line 29"/>
          <p:cNvSpPr>
            <a:spLocks noChangeAspect="1" noChangeShapeType="1"/>
          </p:cNvSpPr>
          <p:nvPr/>
        </p:nvSpPr>
        <p:spPr bwMode="auto">
          <a:xfrm>
            <a:off x="1787525" y="2806700"/>
            <a:ext cx="806450" cy="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0" name="Line 30"/>
          <p:cNvSpPr>
            <a:spLocks noChangeAspect="1" noChangeShapeType="1"/>
          </p:cNvSpPr>
          <p:nvPr/>
        </p:nvSpPr>
        <p:spPr bwMode="auto">
          <a:xfrm>
            <a:off x="1738313" y="2974975"/>
            <a:ext cx="855662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1" name="Line 31"/>
          <p:cNvSpPr>
            <a:spLocks noChangeAspect="1" noChangeShapeType="1"/>
          </p:cNvSpPr>
          <p:nvPr/>
        </p:nvSpPr>
        <p:spPr bwMode="auto">
          <a:xfrm flipV="1">
            <a:off x="1804988" y="3127375"/>
            <a:ext cx="788987" cy="9525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2" name="Line 32"/>
          <p:cNvSpPr>
            <a:spLocks noChangeAspect="1" noChangeShapeType="1"/>
          </p:cNvSpPr>
          <p:nvPr/>
        </p:nvSpPr>
        <p:spPr bwMode="auto">
          <a:xfrm flipV="1">
            <a:off x="1804988" y="3281363"/>
            <a:ext cx="788987" cy="1587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3" name="Line 33"/>
          <p:cNvSpPr>
            <a:spLocks noChangeAspect="1" noChangeShapeType="1"/>
          </p:cNvSpPr>
          <p:nvPr/>
        </p:nvSpPr>
        <p:spPr bwMode="auto">
          <a:xfrm>
            <a:off x="1738313" y="3452813"/>
            <a:ext cx="855662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4" name="Line 34"/>
          <p:cNvSpPr>
            <a:spLocks noChangeAspect="1" noChangeShapeType="1"/>
          </p:cNvSpPr>
          <p:nvPr/>
        </p:nvSpPr>
        <p:spPr bwMode="auto">
          <a:xfrm flipV="1">
            <a:off x="1787525" y="3605213"/>
            <a:ext cx="806450" cy="1587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5" name="Line 35"/>
          <p:cNvSpPr>
            <a:spLocks noChangeAspect="1" noChangeShapeType="1"/>
          </p:cNvSpPr>
          <p:nvPr/>
        </p:nvSpPr>
        <p:spPr bwMode="auto">
          <a:xfrm>
            <a:off x="1738313" y="3783013"/>
            <a:ext cx="981075" cy="7937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6" name="Rectangle 36"/>
          <p:cNvSpPr>
            <a:spLocks noChangeAspect="1" noChangeArrowheads="1"/>
          </p:cNvSpPr>
          <p:nvPr/>
        </p:nvSpPr>
        <p:spPr bwMode="auto">
          <a:xfrm>
            <a:off x="2586038" y="2447925"/>
            <a:ext cx="554037" cy="149225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93573" name="Rectangle 37"/>
          <p:cNvSpPr>
            <a:spLocks noChangeAspect="1" noChangeArrowheads="1"/>
          </p:cNvSpPr>
          <p:nvPr/>
        </p:nvSpPr>
        <p:spPr bwMode="auto">
          <a:xfrm>
            <a:off x="6480175" y="2009775"/>
            <a:ext cx="193944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Linijsko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itchFamily="34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pojačalo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sp>
        <p:nvSpPr>
          <p:cNvPr id="152598" name="Line 38"/>
          <p:cNvSpPr>
            <a:spLocks noChangeAspect="1" noChangeShapeType="1"/>
          </p:cNvSpPr>
          <p:nvPr/>
        </p:nvSpPr>
        <p:spPr bwMode="auto">
          <a:xfrm>
            <a:off x="749300" y="2636838"/>
            <a:ext cx="5667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599" name="Line 39"/>
          <p:cNvSpPr>
            <a:spLocks noChangeAspect="1" noChangeShapeType="1"/>
          </p:cNvSpPr>
          <p:nvPr/>
        </p:nvSpPr>
        <p:spPr bwMode="auto">
          <a:xfrm>
            <a:off x="749300" y="2974975"/>
            <a:ext cx="56515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0" name="Line 40"/>
          <p:cNvSpPr>
            <a:spLocks noChangeAspect="1" noChangeShapeType="1"/>
          </p:cNvSpPr>
          <p:nvPr/>
        </p:nvSpPr>
        <p:spPr bwMode="auto">
          <a:xfrm>
            <a:off x="749300" y="3121025"/>
            <a:ext cx="5667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1" name="Line 41"/>
          <p:cNvSpPr>
            <a:spLocks noChangeAspect="1" noChangeShapeType="1"/>
          </p:cNvSpPr>
          <p:nvPr/>
        </p:nvSpPr>
        <p:spPr bwMode="auto">
          <a:xfrm>
            <a:off x="749300" y="3282950"/>
            <a:ext cx="6175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2" name="Line 42"/>
          <p:cNvSpPr>
            <a:spLocks noChangeAspect="1" noChangeShapeType="1"/>
          </p:cNvSpPr>
          <p:nvPr/>
        </p:nvSpPr>
        <p:spPr bwMode="auto">
          <a:xfrm>
            <a:off x="749300" y="3460750"/>
            <a:ext cx="6175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3" name="Line 43"/>
          <p:cNvSpPr>
            <a:spLocks noChangeAspect="1" noChangeShapeType="1"/>
          </p:cNvSpPr>
          <p:nvPr/>
        </p:nvSpPr>
        <p:spPr bwMode="auto">
          <a:xfrm>
            <a:off x="749300" y="3605213"/>
            <a:ext cx="617538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4" name="Line 44"/>
          <p:cNvSpPr>
            <a:spLocks noChangeAspect="1" noChangeShapeType="1"/>
          </p:cNvSpPr>
          <p:nvPr/>
        </p:nvSpPr>
        <p:spPr bwMode="auto">
          <a:xfrm>
            <a:off x="749300" y="3751263"/>
            <a:ext cx="631825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605" name="Rectangle 45"/>
          <p:cNvSpPr>
            <a:spLocks noChangeAspect="1" noChangeArrowheads="1"/>
          </p:cNvSpPr>
          <p:nvPr/>
        </p:nvSpPr>
        <p:spPr bwMode="auto">
          <a:xfrm>
            <a:off x="1290638" y="2432050"/>
            <a:ext cx="506412" cy="15224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FFFF66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93582" name="Rectangle 46"/>
          <p:cNvSpPr>
            <a:spLocks noChangeAspect="1" noChangeArrowheads="1"/>
          </p:cNvSpPr>
          <p:nvPr/>
        </p:nvSpPr>
        <p:spPr bwMode="auto">
          <a:xfrm>
            <a:off x="633413" y="4268788"/>
            <a:ext cx="96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solidFill>
                  <a:schemeClr val="bg1"/>
                </a:solidFill>
                <a:latin typeface="Corbel" pitchFamily="34" charset="0"/>
                <a:cs typeface="Arial" charset="0"/>
              </a:rPr>
              <a:t>N </a:t>
            </a:r>
            <a:r>
              <a:rPr lang="en-US" sz="2000" dirty="0" err="1">
                <a:solidFill>
                  <a:schemeClr val="bg1"/>
                </a:solidFill>
                <a:latin typeface="Corbel" pitchFamily="34" charset="0"/>
                <a:cs typeface="Arial" charset="0"/>
              </a:rPr>
              <a:t>ulaza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rbel" pitchFamily="34" charset="0"/>
              <a:cs typeface="Arial" charset="0"/>
            </a:endParaRPr>
          </a:p>
        </p:txBody>
      </p:sp>
      <p:grpSp>
        <p:nvGrpSpPr>
          <p:cNvPr id="152607" name="Group 47"/>
          <p:cNvGrpSpPr>
            <a:grpSpLocks noChangeAspect="1"/>
          </p:cNvGrpSpPr>
          <p:nvPr/>
        </p:nvGrpSpPr>
        <p:grpSpPr bwMode="auto">
          <a:xfrm>
            <a:off x="6249988" y="3048000"/>
            <a:ext cx="2244725" cy="303213"/>
            <a:chOff x="4103" y="2041"/>
            <a:chExt cx="1571" cy="212"/>
          </a:xfrm>
        </p:grpSpPr>
        <p:sp>
          <p:nvSpPr>
            <p:cNvPr id="152633" name="Line 48"/>
            <p:cNvSpPr>
              <a:spLocks noChangeAspect="1" noChangeShapeType="1"/>
            </p:cNvSpPr>
            <p:nvPr/>
          </p:nvSpPr>
          <p:spPr bwMode="auto">
            <a:xfrm>
              <a:off x="4108" y="2070"/>
              <a:ext cx="1563" cy="0"/>
            </a:xfrm>
            <a:prstGeom prst="line">
              <a:avLst/>
            </a:prstGeom>
            <a:noFill/>
            <a:ln w="508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4" name="Line 49"/>
            <p:cNvSpPr>
              <a:spLocks noChangeAspect="1" noChangeShapeType="1"/>
            </p:cNvSpPr>
            <p:nvPr/>
          </p:nvSpPr>
          <p:spPr bwMode="auto">
            <a:xfrm>
              <a:off x="4110" y="2156"/>
              <a:ext cx="1563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5" name="Line 50"/>
            <p:cNvSpPr>
              <a:spLocks noChangeAspect="1" noChangeShapeType="1"/>
            </p:cNvSpPr>
            <p:nvPr/>
          </p:nvSpPr>
          <p:spPr bwMode="auto">
            <a:xfrm>
              <a:off x="4111" y="2041"/>
              <a:ext cx="1563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6" name="Line 51"/>
            <p:cNvSpPr>
              <a:spLocks noChangeAspect="1" noChangeShapeType="1"/>
            </p:cNvSpPr>
            <p:nvPr/>
          </p:nvSpPr>
          <p:spPr bwMode="auto">
            <a:xfrm>
              <a:off x="4107" y="2100"/>
              <a:ext cx="1563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7" name="Line 52"/>
            <p:cNvSpPr>
              <a:spLocks noChangeAspect="1" noChangeShapeType="1"/>
            </p:cNvSpPr>
            <p:nvPr/>
          </p:nvSpPr>
          <p:spPr bwMode="auto">
            <a:xfrm>
              <a:off x="4105" y="2126"/>
              <a:ext cx="1563" cy="0"/>
            </a:xfrm>
            <a:prstGeom prst="line">
              <a:avLst/>
            </a:prstGeom>
            <a:noFill/>
            <a:ln w="508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8" name="Line 53"/>
            <p:cNvSpPr>
              <a:spLocks noChangeAspect="1" noChangeShapeType="1"/>
            </p:cNvSpPr>
            <p:nvPr/>
          </p:nvSpPr>
          <p:spPr bwMode="auto">
            <a:xfrm>
              <a:off x="4103" y="2186"/>
              <a:ext cx="1563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9" name="Line 54"/>
            <p:cNvSpPr>
              <a:spLocks noChangeAspect="1" noChangeShapeType="1"/>
            </p:cNvSpPr>
            <p:nvPr/>
          </p:nvSpPr>
          <p:spPr bwMode="auto">
            <a:xfrm>
              <a:off x="4107" y="2220"/>
              <a:ext cx="1563" cy="0"/>
            </a:xfrm>
            <a:prstGeom prst="line">
              <a:avLst/>
            </a:prstGeom>
            <a:noFill/>
            <a:ln w="508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0" name="Line 55"/>
            <p:cNvSpPr>
              <a:spLocks noChangeAspect="1" noChangeShapeType="1"/>
            </p:cNvSpPr>
            <p:nvPr/>
          </p:nvSpPr>
          <p:spPr bwMode="auto">
            <a:xfrm>
              <a:off x="4105" y="2253"/>
              <a:ext cx="1563" cy="0"/>
            </a:xfrm>
            <a:prstGeom prst="line">
              <a:avLst/>
            </a:prstGeom>
            <a:noFill/>
            <a:ln w="508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08" name="AutoShape 56"/>
          <p:cNvSpPr>
            <a:spLocks noChangeAspect="1" noChangeArrowheads="1"/>
          </p:cNvSpPr>
          <p:nvPr/>
        </p:nvSpPr>
        <p:spPr bwMode="auto">
          <a:xfrm rot="5400000">
            <a:off x="5557044" y="2894806"/>
            <a:ext cx="1130300" cy="592138"/>
          </a:xfrm>
          <a:prstGeom prst="triangle">
            <a:avLst>
              <a:gd name="adj" fmla="val 49995"/>
            </a:avLst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2609" name="AutoShape 57"/>
          <p:cNvSpPr>
            <a:spLocks noChangeAspect="1" noChangeArrowheads="1"/>
          </p:cNvSpPr>
          <p:nvPr/>
        </p:nvSpPr>
        <p:spPr bwMode="auto">
          <a:xfrm rot="-2160000">
            <a:off x="3575050" y="2546350"/>
            <a:ext cx="727075" cy="261938"/>
          </a:xfrm>
          <a:prstGeom prst="leftArrow">
            <a:avLst>
              <a:gd name="adj1" fmla="val 50000"/>
              <a:gd name="adj2" fmla="val 138775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2610" name="AutoShape 58"/>
          <p:cNvSpPr>
            <a:spLocks noChangeAspect="1" noChangeArrowheads="1"/>
          </p:cNvSpPr>
          <p:nvPr/>
        </p:nvSpPr>
        <p:spPr bwMode="auto">
          <a:xfrm rot="5400000">
            <a:off x="3096419" y="2915444"/>
            <a:ext cx="1131888" cy="590550"/>
          </a:xfrm>
          <a:prstGeom prst="triangle">
            <a:avLst>
              <a:gd name="adj" fmla="val 49995"/>
            </a:avLst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2611" name="AutoShape 59"/>
          <p:cNvSpPr>
            <a:spLocks noChangeAspect="1" noChangeArrowheads="1"/>
          </p:cNvSpPr>
          <p:nvPr/>
        </p:nvSpPr>
        <p:spPr bwMode="auto">
          <a:xfrm rot="-2160000">
            <a:off x="6022975" y="2501900"/>
            <a:ext cx="727075" cy="260350"/>
          </a:xfrm>
          <a:prstGeom prst="leftArrow">
            <a:avLst>
              <a:gd name="adj1" fmla="val 50000"/>
              <a:gd name="adj2" fmla="val 139621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152612" name="Group 60"/>
          <p:cNvGrpSpPr>
            <a:grpSpLocks/>
          </p:cNvGrpSpPr>
          <p:nvPr/>
        </p:nvGrpSpPr>
        <p:grpSpPr bwMode="auto">
          <a:xfrm>
            <a:off x="3624263" y="4862513"/>
            <a:ext cx="2232025" cy="303212"/>
            <a:chOff x="2342" y="3294"/>
            <a:chExt cx="1406" cy="191"/>
          </a:xfrm>
        </p:grpSpPr>
        <p:sp>
          <p:nvSpPr>
            <p:cNvPr id="152625" name="Line 61"/>
            <p:cNvSpPr>
              <a:spLocks noChangeAspect="1" noChangeShapeType="1"/>
            </p:cNvSpPr>
            <p:nvPr/>
          </p:nvSpPr>
          <p:spPr bwMode="auto">
            <a:xfrm>
              <a:off x="2342" y="3320"/>
              <a:ext cx="1406" cy="0"/>
            </a:xfrm>
            <a:prstGeom prst="line">
              <a:avLst/>
            </a:prstGeom>
            <a:noFill/>
            <a:ln w="508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6" name="Line 62"/>
            <p:cNvSpPr>
              <a:spLocks noChangeAspect="1" noChangeShapeType="1"/>
            </p:cNvSpPr>
            <p:nvPr/>
          </p:nvSpPr>
          <p:spPr bwMode="auto">
            <a:xfrm>
              <a:off x="2342" y="3398"/>
              <a:ext cx="1406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7" name="Line 63"/>
            <p:cNvSpPr>
              <a:spLocks noChangeAspect="1" noChangeShapeType="1"/>
            </p:cNvSpPr>
            <p:nvPr/>
          </p:nvSpPr>
          <p:spPr bwMode="auto">
            <a:xfrm>
              <a:off x="2342" y="3294"/>
              <a:ext cx="1406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8" name="Line 64"/>
            <p:cNvSpPr>
              <a:spLocks noChangeAspect="1" noChangeShapeType="1"/>
            </p:cNvSpPr>
            <p:nvPr/>
          </p:nvSpPr>
          <p:spPr bwMode="auto">
            <a:xfrm>
              <a:off x="2343" y="3347"/>
              <a:ext cx="1405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9" name="Line 65"/>
            <p:cNvSpPr>
              <a:spLocks noChangeAspect="1" noChangeShapeType="1"/>
            </p:cNvSpPr>
            <p:nvPr/>
          </p:nvSpPr>
          <p:spPr bwMode="auto">
            <a:xfrm>
              <a:off x="2342" y="3371"/>
              <a:ext cx="1406" cy="0"/>
            </a:xfrm>
            <a:prstGeom prst="line">
              <a:avLst/>
            </a:prstGeom>
            <a:noFill/>
            <a:ln w="508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0" name="Line 66"/>
            <p:cNvSpPr>
              <a:spLocks noChangeAspect="1" noChangeShapeType="1"/>
            </p:cNvSpPr>
            <p:nvPr/>
          </p:nvSpPr>
          <p:spPr bwMode="auto">
            <a:xfrm>
              <a:off x="2342" y="3425"/>
              <a:ext cx="1406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1" name="Line 67"/>
            <p:cNvSpPr>
              <a:spLocks noChangeAspect="1" noChangeShapeType="1"/>
            </p:cNvSpPr>
            <p:nvPr/>
          </p:nvSpPr>
          <p:spPr bwMode="auto">
            <a:xfrm>
              <a:off x="2343" y="3455"/>
              <a:ext cx="1405" cy="0"/>
            </a:xfrm>
            <a:prstGeom prst="line">
              <a:avLst/>
            </a:prstGeom>
            <a:noFill/>
            <a:ln w="508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32" name="Line 68"/>
            <p:cNvSpPr>
              <a:spLocks noChangeAspect="1" noChangeShapeType="1"/>
            </p:cNvSpPr>
            <p:nvPr/>
          </p:nvSpPr>
          <p:spPr bwMode="auto">
            <a:xfrm>
              <a:off x="2342" y="3485"/>
              <a:ext cx="1406" cy="0"/>
            </a:xfrm>
            <a:prstGeom prst="line">
              <a:avLst/>
            </a:prstGeom>
            <a:noFill/>
            <a:ln w="508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13" name="AutoShape 69"/>
          <p:cNvSpPr>
            <a:spLocks noChangeAspect="1" noChangeArrowheads="1"/>
          </p:cNvSpPr>
          <p:nvPr/>
        </p:nvSpPr>
        <p:spPr bwMode="auto">
          <a:xfrm rot="5400000">
            <a:off x="2917032" y="4710906"/>
            <a:ext cx="1130300" cy="592137"/>
          </a:xfrm>
          <a:prstGeom prst="triangle">
            <a:avLst>
              <a:gd name="adj" fmla="val 49995"/>
            </a:avLst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152614" name="Group 70"/>
          <p:cNvGrpSpPr>
            <a:grpSpLocks noChangeAspect="1"/>
          </p:cNvGrpSpPr>
          <p:nvPr/>
        </p:nvGrpSpPr>
        <p:grpSpPr bwMode="auto">
          <a:xfrm>
            <a:off x="928688" y="4945063"/>
            <a:ext cx="2238375" cy="158750"/>
            <a:chOff x="376" y="3369"/>
            <a:chExt cx="1568" cy="112"/>
          </a:xfrm>
        </p:grpSpPr>
        <p:sp>
          <p:nvSpPr>
            <p:cNvPr id="152617" name="Line 71"/>
            <p:cNvSpPr>
              <a:spLocks noChangeAspect="1" noChangeShapeType="1"/>
            </p:cNvSpPr>
            <p:nvPr/>
          </p:nvSpPr>
          <p:spPr bwMode="auto">
            <a:xfrm>
              <a:off x="381" y="3382"/>
              <a:ext cx="1563" cy="0"/>
            </a:xfrm>
            <a:prstGeom prst="line">
              <a:avLst/>
            </a:prstGeom>
            <a:noFill/>
            <a:ln w="254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18" name="Line 72"/>
            <p:cNvSpPr>
              <a:spLocks noChangeAspect="1" noChangeShapeType="1"/>
            </p:cNvSpPr>
            <p:nvPr/>
          </p:nvSpPr>
          <p:spPr bwMode="auto">
            <a:xfrm>
              <a:off x="377" y="3432"/>
              <a:ext cx="1563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19" name="Line 73"/>
            <p:cNvSpPr>
              <a:spLocks noChangeAspect="1" noChangeShapeType="1"/>
            </p:cNvSpPr>
            <p:nvPr/>
          </p:nvSpPr>
          <p:spPr bwMode="auto">
            <a:xfrm>
              <a:off x="380" y="3369"/>
              <a:ext cx="1563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0" name="Line 74"/>
            <p:cNvSpPr>
              <a:spLocks noChangeAspect="1" noChangeShapeType="1"/>
            </p:cNvSpPr>
            <p:nvPr/>
          </p:nvSpPr>
          <p:spPr bwMode="auto">
            <a:xfrm>
              <a:off x="378" y="3400"/>
              <a:ext cx="1563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1" name="Line 75"/>
            <p:cNvSpPr>
              <a:spLocks noChangeAspect="1" noChangeShapeType="1"/>
            </p:cNvSpPr>
            <p:nvPr/>
          </p:nvSpPr>
          <p:spPr bwMode="auto">
            <a:xfrm>
              <a:off x="376" y="3414"/>
              <a:ext cx="1563" cy="0"/>
            </a:xfrm>
            <a:prstGeom prst="line">
              <a:avLst/>
            </a:prstGeom>
            <a:noFill/>
            <a:ln w="254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2" name="Line 76"/>
            <p:cNvSpPr>
              <a:spLocks noChangeAspect="1" noChangeShapeType="1"/>
            </p:cNvSpPr>
            <p:nvPr/>
          </p:nvSpPr>
          <p:spPr bwMode="auto">
            <a:xfrm>
              <a:off x="378" y="3446"/>
              <a:ext cx="156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3" name="Line 77"/>
            <p:cNvSpPr>
              <a:spLocks noChangeAspect="1" noChangeShapeType="1"/>
            </p:cNvSpPr>
            <p:nvPr/>
          </p:nvSpPr>
          <p:spPr bwMode="auto">
            <a:xfrm>
              <a:off x="378" y="3464"/>
              <a:ext cx="1563" cy="0"/>
            </a:xfrm>
            <a:prstGeom prst="line">
              <a:avLst/>
            </a:prstGeom>
            <a:noFill/>
            <a:ln w="254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24" name="Line 78"/>
            <p:cNvSpPr>
              <a:spLocks noChangeAspect="1" noChangeShapeType="1"/>
            </p:cNvSpPr>
            <p:nvPr/>
          </p:nvSpPr>
          <p:spPr bwMode="auto">
            <a:xfrm>
              <a:off x="376" y="3481"/>
              <a:ext cx="1563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15" name="AutoShape 79"/>
          <p:cNvSpPr>
            <a:spLocks noChangeAspect="1" noChangeArrowheads="1"/>
          </p:cNvSpPr>
          <p:nvPr/>
        </p:nvSpPr>
        <p:spPr bwMode="auto">
          <a:xfrm rot="3120000">
            <a:off x="635794" y="3823494"/>
            <a:ext cx="742950" cy="280988"/>
          </a:xfrm>
          <a:prstGeom prst="leftArrow">
            <a:avLst>
              <a:gd name="adj1" fmla="val 50000"/>
              <a:gd name="adj2" fmla="val 132191"/>
            </a:avLst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2616" name="AutoShape 80"/>
          <p:cNvSpPr>
            <a:spLocks noChangeAspect="1" noChangeArrowheads="1"/>
          </p:cNvSpPr>
          <p:nvPr/>
        </p:nvSpPr>
        <p:spPr bwMode="auto">
          <a:xfrm rot="3120000">
            <a:off x="3440907" y="5468144"/>
            <a:ext cx="742950" cy="280987"/>
          </a:xfrm>
          <a:prstGeom prst="leftArrow">
            <a:avLst>
              <a:gd name="adj1" fmla="val 50000"/>
              <a:gd name="adj2" fmla="val 132191"/>
            </a:avLst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89463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WDM </a:t>
            </a:r>
            <a:r>
              <a:rPr lang="en-US" dirty="0" err="1"/>
              <a:t>prijemnik</a:t>
            </a:r>
            <a:endParaRPr lang="en-US" dirty="0"/>
          </a:p>
        </p:txBody>
      </p:sp>
      <p:grpSp>
        <p:nvGrpSpPr>
          <p:cNvPr id="153603" name="Group 3"/>
          <p:cNvGrpSpPr>
            <a:grpSpLocks noChangeAspect="1"/>
          </p:cNvGrpSpPr>
          <p:nvPr/>
        </p:nvGrpSpPr>
        <p:grpSpPr bwMode="auto">
          <a:xfrm>
            <a:off x="3265488" y="2976563"/>
            <a:ext cx="758825" cy="447675"/>
            <a:chOff x="179" y="2077"/>
            <a:chExt cx="1571" cy="212"/>
          </a:xfrm>
        </p:grpSpPr>
        <p:sp>
          <p:nvSpPr>
            <p:cNvPr id="153656" name="Line 4"/>
            <p:cNvSpPr>
              <a:spLocks noChangeAspect="1" noChangeShapeType="1"/>
            </p:cNvSpPr>
            <p:nvPr/>
          </p:nvSpPr>
          <p:spPr bwMode="auto">
            <a:xfrm>
              <a:off x="184" y="2106"/>
              <a:ext cx="1563" cy="0"/>
            </a:xfrm>
            <a:prstGeom prst="line">
              <a:avLst/>
            </a:prstGeom>
            <a:noFill/>
            <a:ln w="508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7" name="Line 5"/>
            <p:cNvSpPr>
              <a:spLocks noChangeAspect="1" noChangeShapeType="1"/>
            </p:cNvSpPr>
            <p:nvPr/>
          </p:nvSpPr>
          <p:spPr bwMode="auto">
            <a:xfrm>
              <a:off x="186" y="2192"/>
              <a:ext cx="1563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8" name="Line 6"/>
            <p:cNvSpPr>
              <a:spLocks noChangeAspect="1" noChangeShapeType="1"/>
            </p:cNvSpPr>
            <p:nvPr/>
          </p:nvSpPr>
          <p:spPr bwMode="auto">
            <a:xfrm>
              <a:off x="187" y="2077"/>
              <a:ext cx="1563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9" name="Line 7"/>
            <p:cNvSpPr>
              <a:spLocks noChangeAspect="1" noChangeShapeType="1"/>
            </p:cNvSpPr>
            <p:nvPr/>
          </p:nvSpPr>
          <p:spPr bwMode="auto">
            <a:xfrm>
              <a:off x="183" y="2136"/>
              <a:ext cx="1563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0" name="Line 8"/>
            <p:cNvSpPr>
              <a:spLocks noChangeAspect="1" noChangeShapeType="1"/>
            </p:cNvSpPr>
            <p:nvPr/>
          </p:nvSpPr>
          <p:spPr bwMode="auto">
            <a:xfrm>
              <a:off x="181" y="2162"/>
              <a:ext cx="1563" cy="0"/>
            </a:xfrm>
            <a:prstGeom prst="line">
              <a:avLst/>
            </a:prstGeom>
            <a:noFill/>
            <a:ln w="508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1" name="Line 9"/>
            <p:cNvSpPr>
              <a:spLocks noChangeAspect="1" noChangeShapeType="1"/>
            </p:cNvSpPr>
            <p:nvPr/>
          </p:nvSpPr>
          <p:spPr bwMode="auto">
            <a:xfrm>
              <a:off x="179" y="2222"/>
              <a:ext cx="1563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2" name="Line 10"/>
            <p:cNvSpPr>
              <a:spLocks noChangeAspect="1" noChangeShapeType="1"/>
            </p:cNvSpPr>
            <p:nvPr/>
          </p:nvSpPr>
          <p:spPr bwMode="auto">
            <a:xfrm>
              <a:off x="183" y="2256"/>
              <a:ext cx="1563" cy="0"/>
            </a:xfrm>
            <a:prstGeom prst="line">
              <a:avLst/>
            </a:prstGeom>
            <a:noFill/>
            <a:ln w="508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3" name="Line 11"/>
            <p:cNvSpPr>
              <a:spLocks noChangeAspect="1" noChangeShapeType="1"/>
            </p:cNvSpPr>
            <p:nvPr/>
          </p:nvSpPr>
          <p:spPr bwMode="auto">
            <a:xfrm>
              <a:off x="181" y="2289"/>
              <a:ext cx="1563" cy="0"/>
            </a:xfrm>
            <a:prstGeom prst="line">
              <a:avLst/>
            </a:prstGeom>
            <a:noFill/>
            <a:ln w="508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604" name="Group 12"/>
          <p:cNvGrpSpPr>
            <a:grpSpLocks noChangeAspect="1"/>
          </p:cNvGrpSpPr>
          <p:nvPr/>
        </p:nvGrpSpPr>
        <p:grpSpPr bwMode="auto">
          <a:xfrm>
            <a:off x="5627688" y="2638425"/>
            <a:ext cx="631825" cy="1131888"/>
            <a:chOff x="3650" y="1798"/>
            <a:chExt cx="442" cy="792"/>
          </a:xfrm>
        </p:grpSpPr>
        <p:sp>
          <p:nvSpPr>
            <p:cNvPr id="153648" name="Line 13"/>
            <p:cNvSpPr>
              <a:spLocks noChangeAspect="1" noChangeShapeType="1"/>
            </p:cNvSpPr>
            <p:nvPr/>
          </p:nvSpPr>
          <p:spPr bwMode="auto">
            <a:xfrm>
              <a:off x="3695" y="1798"/>
              <a:ext cx="39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9" name="Line 14"/>
            <p:cNvSpPr>
              <a:spLocks noChangeAspect="1" noChangeShapeType="1"/>
            </p:cNvSpPr>
            <p:nvPr/>
          </p:nvSpPr>
          <p:spPr bwMode="auto">
            <a:xfrm>
              <a:off x="3707" y="1911"/>
              <a:ext cx="38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0" name="Line 15"/>
            <p:cNvSpPr>
              <a:spLocks noChangeAspect="1" noChangeShapeType="1"/>
            </p:cNvSpPr>
            <p:nvPr/>
          </p:nvSpPr>
          <p:spPr bwMode="auto">
            <a:xfrm>
              <a:off x="3696" y="2047"/>
              <a:ext cx="39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1" name="Line 16"/>
            <p:cNvSpPr>
              <a:spLocks noChangeAspect="1" noChangeShapeType="1"/>
            </p:cNvSpPr>
            <p:nvPr/>
          </p:nvSpPr>
          <p:spPr bwMode="auto">
            <a:xfrm>
              <a:off x="3696" y="2160"/>
              <a:ext cx="39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2" name="Line 17"/>
            <p:cNvSpPr>
              <a:spLocks noChangeAspect="1" noChangeShapeType="1"/>
            </p:cNvSpPr>
            <p:nvPr/>
          </p:nvSpPr>
          <p:spPr bwMode="auto">
            <a:xfrm>
              <a:off x="3661" y="2262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3" name="Line 18"/>
            <p:cNvSpPr>
              <a:spLocks noChangeAspect="1" noChangeShapeType="1"/>
            </p:cNvSpPr>
            <p:nvPr/>
          </p:nvSpPr>
          <p:spPr bwMode="auto">
            <a:xfrm>
              <a:off x="3661" y="2375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4" name="Line 19"/>
            <p:cNvSpPr>
              <a:spLocks noChangeAspect="1" noChangeShapeType="1"/>
            </p:cNvSpPr>
            <p:nvPr/>
          </p:nvSpPr>
          <p:spPr bwMode="auto">
            <a:xfrm>
              <a:off x="3661" y="2488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5" name="Line 20"/>
            <p:cNvSpPr>
              <a:spLocks noChangeAspect="1" noChangeShapeType="1"/>
            </p:cNvSpPr>
            <p:nvPr/>
          </p:nvSpPr>
          <p:spPr bwMode="auto">
            <a:xfrm>
              <a:off x="3650" y="2590"/>
              <a:ext cx="44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 useBgFill="1">
        <p:nvSpPr>
          <p:cNvPr id="153605" name="Oval 21"/>
          <p:cNvSpPr>
            <a:spLocks noChangeAspect="1" noChangeArrowheads="1"/>
          </p:cNvSpPr>
          <p:nvPr/>
        </p:nvSpPr>
        <p:spPr bwMode="auto">
          <a:xfrm>
            <a:off x="1204913" y="4257675"/>
            <a:ext cx="7283450" cy="1617663"/>
          </a:xfrm>
          <a:prstGeom prst="ellipse">
            <a:avLst/>
          </a:prstGeom>
          <a:ln w="508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06" name="Line 22"/>
          <p:cNvSpPr>
            <a:spLocks noChangeAspect="1" noChangeShapeType="1"/>
          </p:cNvSpPr>
          <p:nvPr/>
        </p:nvSpPr>
        <p:spPr bwMode="auto">
          <a:xfrm>
            <a:off x="4378325" y="2643188"/>
            <a:ext cx="1346200" cy="3175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07" name="Line 23"/>
          <p:cNvSpPr>
            <a:spLocks noChangeAspect="1" noChangeShapeType="1"/>
          </p:cNvSpPr>
          <p:nvPr/>
        </p:nvSpPr>
        <p:spPr bwMode="auto">
          <a:xfrm>
            <a:off x="4433888" y="2813050"/>
            <a:ext cx="1273175" cy="1588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08" name="Line 24"/>
          <p:cNvSpPr>
            <a:spLocks noChangeAspect="1" noChangeShapeType="1"/>
          </p:cNvSpPr>
          <p:nvPr/>
        </p:nvSpPr>
        <p:spPr bwMode="auto">
          <a:xfrm>
            <a:off x="4330700" y="2965450"/>
            <a:ext cx="1397000" cy="127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09" name="Line 25"/>
          <p:cNvSpPr>
            <a:spLocks noChangeAspect="1" noChangeShapeType="1"/>
          </p:cNvSpPr>
          <p:nvPr/>
        </p:nvSpPr>
        <p:spPr bwMode="auto">
          <a:xfrm>
            <a:off x="4394200" y="3125788"/>
            <a:ext cx="1349375" cy="28575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10" name="Line 26"/>
          <p:cNvSpPr>
            <a:spLocks noChangeAspect="1" noChangeShapeType="1"/>
          </p:cNvSpPr>
          <p:nvPr/>
        </p:nvSpPr>
        <p:spPr bwMode="auto">
          <a:xfrm flipV="1">
            <a:off x="4394200" y="3286125"/>
            <a:ext cx="1349375" cy="1588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11" name="Line 27"/>
          <p:cNvSpPr>
            <a:spLocks noChangeAspect="1" noChangeShapeType="1"/>
          </p:cNvSpPr>
          <p:nvPr/>
        </p:nvSpPr>
        <p:spPr bwMode="auto">
          <a:xfrm>
            <a:off x="4416425" y="3443288"/>
            <a:ext cx="1327150" cy="190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12" name="Line 28"/>
          <p:cNvSpPr>
            <a:spLocks noChangeAspect="1" noChangeShapeType="1"/>
          </p:cNvSpPr>
          <p:nvPr/>
        </p:nvSpPr>
        <p:spPr bwMode="auto">
          <a:xfrm>
            <a:off x="4378325" y="3613150"/>
            <a:ext cx="1349375" cy="11113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13" name="Line 29"/>
          <p:cNvSpPr>
            <a:spLocks noChangeAspect="1" noChangeShapeType="1"/>
          </p:cNvSpPr>
          <p:nvPr/>
        </p:nvSpPr>
        <p:spPr bwMode="auto">
          <a:xfrm flipV="1">
            <a:off x="4303713" y="3827463"/>
            <a:ext cx="1317625" cy="317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14" name="Rectangle 30"/>
          <p:cNvSpPr>
            <a:spLocks noChangeAspect="1" noChangeArrowheads="1"/>
          </p:cNvSpPr>
          <p:nvPr/>
        </p:nvSpPr>
        <p:spPr bwMode="auto">
          <a:xfrm>
            <a:off x="5178425" y="2454275"/>
            <a:ext cx="554038" cy="149225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399FF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15" name="Rectangle 31"/>
          <p:cNvSpPr>
            <a:spLocks noChangeAspect="1" noChangeArrowheads="1"/>
          </p:cNvSpPr>
          <p:nvPr/>
        </p:nvSpPr>
        <p:spPr bwMode="auto">
          <a:xfrm>
            <a:off x="3990975" y="2436813"/>
            <a:ext cx="504825" cy="15240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16" name="Rectangle 32"/>
          <p:cNvSpPr>
            <a:spLocks noChangeAspect="1" noChangeArrowheads="1"/>
          </p:cNvSpPr>
          <p:nvPr/>
        </p:nvSpPr>
        <p:spPr bwMode="auto">
          <a:xfrm>
            <a:off x="776288" y="1468438"/>
            <a:ext cx="1808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2000" dirty="0" err="1">
                <a:solidFill>
                  <a:schemeClr val="bg1"/>
                </a:solidFill>
                <a:latin typeface="Corbel" pitchFamily="34" charset="0"/>
              </a:rPr>
              <a:t>predpojačalo</a:t>
            </a:r>
            <a:endParaRPr lang="en-US" sz="200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17" name="Rectangle 33"/>
          <p:cNvSpPr>
            <a:spLocks noChangeAspect="1" noChangeArrowheads="1"/>
          </p:cNvSpPr>
          <p:nvPr/>
        </p:nvSpPr>
        <p:spPr bwMode="auto">
          <a:xfrm>
            <a:off x="3743325" y="1947863"/>
            <a:ext cx="10620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orbel" pitchFamily="34" charset="0"/>
              </a:rPr>
              <a:t>DEMUX</a:t>
            </a:r>
          </a:p>
        </p:txBody>
      </p:sp>
      <p:sp>
        <p:nvSpPr>
          <p:cNvPr id="153618" name="AutoShape 34"/>
          <p:cNvSpPr>
            <a:spLocks noChangeAspect="1" noChangeArrowheads="1"/>
          </p:cNvSpPr>
          <p:nvPr/>
        </p:nvSpPr>
        <p:spPr bwMode="auto">
          <a:xfrm rot="1784773">
            <a:off x="5397500" y="3857625"/>
            <a:ext cx="1597025" cy="377825"/>
          </a:xfrm>
          <a:prstGeom prst="leftArrow">
            <a:avLst>
              <a:gd name="adj1" fmla="val 50000"/>
              <a:gd name="adj2" fmla="val 211325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19" name="Line 35"/>
          <p:cNvSpPr>
            <a:spLocks noChangeAspect="1" noChangeShapeType="1"/>
          </p:cNvSpPr>
          <p:nvPr/>
        </p:nvSpPr>
        <p:spPr bwMode="auto">
          <a:xfrm>
            <a:off x="1682750" y="5219700"/>
            <a:ext cx="808038" cy="1588"/>
          </a:xfrm>
          <a:prstGeom prst="line">
            <a:avLst/>
          </a:prstGeom>
          <a:noFill/>
          <a:ln w="50800">
            <a:solidFill>
              <a:srgbClr val="FF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20" name="Rectangle 36"/>
          <p:cNvSpPr>
            <a:spLocks noChangeAspect="1" noChangeArrowheads="1"/>
          </p:cNvSpPr>
          <p:nvPr/>
        </p:nvSpPr>
        <p:spPr bwMode="auto">
          <a:xfrm>
            <a:off x="2498725" y="4918075"/>
            <a:ext cx="9271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21" name="Line 37"/>
          <p:cNvSpPr>
            <a:spLocks noChangeAspect="1" noChangeShapeType="1"/>
          </p:cNvSpPr>
          <p:nvPr/>
        </p:nvSpPr>
        <p:spPr bwMode="auto">
          <a:xfrm>
            <a:off x="3430588" y="5253038"/>
            <a:ext cx="4014787" cy="95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22" name="AutoShape 38"/>
          <p:cNvSpPr>
            <a:spLocks noChangeAspect="1" noChangeArrowheads="1"/>
          </p:cNvSpPr>
          <p:nvPr/>
        </p:nvSpPr>
        <p:spPr bwMode="auto">
          <a:xfrm rot="10800000">
            <a:off x="2755900" y="5080000"/>
            <a:ext cx="377825" cy="247650"/>
          </a:xfrm>
          <a:prstGeom prst="triangle">
            <a:avLst>
              <a:gd name="adj" fmla="val 49995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23" name="Line 39"/>
          <p:cNvSpPr>
            <a:spLocks noChangeAspect="1" noChangeShapeType="1"/>
          </p:cNvSpPr>
          <p:nvPr/>
        </p:nvSpPr>
        <p:spPr bwMode="auto">
          <a:xfrm>
            <a:off x="2751138" y="5349875"/>
            <a:ext cx="371475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24" name="Rectangle 40"/>
          <p:cNvSpPr>
            <a:spLocks noChangeAspect="1" noChangeArrowheads="1"/>
          </p:cNvSpPr>
          <p:nvPr/>
        </p:nvSpPr>
        <p:spPr bwMode="auto">
          <a:xfrm>
            <a:off x="4067175" y="4902200"/>
            <a:ext cx="1039813" cy="717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25" name="Rectangle 41"/>
          <p:cNvSpPr>
            <a:spLocks noChangeAspect="1" noChangeArrowheads="1"/>
          </p:cNvSpPr>
          <p:nvPr/>
        </p:nvSpPr>
        <p:spPr bwMode="auto">
          <a:xfrm>
            <a:off x="4054475" y="4530725"/>
            <a:ext cx="1009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chemeClr val="bg1"/>
                </a:solidFill>
                <a:latin typeface="Corbel" pitchFamily="34" charset="0"/>
              </a:rPr>
              <a:t>El. filter</a:t>
            </a:r>
            <a:endParaRPr lang="en-US" sz="2000" b="1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26" name="Rectangle 42"/>
          <p:cNvSpPr>
            <a:spLocks noChangeAspect="1" noChangeArrowheads="1"/>
          </p:cNvSpPr>
          <p:nvPr/>
        </p:nvSpPr>
        <p:spPr bwMode="auto">
          <a:xfrm>
            <a:off x="5718175" y="4887913"/>
            <a:ext cx="1104900" cy="74771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153627" name="Group 43"/>
          <p:cNvGrpSpPr>
            <a:grpSpLocks noChangeAspect="1"/>
          </p:cNvGrpSpPr>
          <p:nvPr/>
        </p:nvGrpSpPr>
        <p:grpSpPr bwMode="auto">
          <a:xfrm>
            <a:off x="5873750" y="5010150"/>
            <a:ext cx="906463" cy="452438"/>
            <a:chOff x="3752" y="3269"/>
            <a:chExt cx="634" cy="317"/>
          </a:xfrm>
        </p:grpSpPr>
        <p:sp>
          <p:nvSpPr>
            <p:cNvPr id="153644" name="Line 44"/>
            <p:cNvSpPr>
              <a:spLocks noChangeAspect="1" noChangeShapeType="1"/>
            </p:cNvSpPr>
            <p:nvPr/>
          </p:nvSpPr>
          <p:spPr bwMode="auto">
            <a:xfrm>
              <a:off x="3752" y="3586"/>
              <a:ext cx="2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5" name="Line 45"/>
            <p:cNvSpPr>
              <a:spLocks noChangeAspect="1" noChangeShapeType="1"/>
            </p:cNvSpPr>
            <p:nvPr/>
          </p:nvSpPr>
          <p:spPr bwMode="auto">
            <a:xfrm>
              <a:off x="4035" y="3269"/>
              <a:ext cx="0" cy="3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6" name="Line 46"/>
            <p:cNvSpPr>
              <a:spLocks noChangeAspect="1" noChangeShapeType="1"/>
            </p:cNvSpPr>
            <p:nvPr/>
          </p:nvSpPr>
          <p:spPr bwMode="auto">
            <a:xfrm>
              <a:off x="4035" y="3269"/>
              <a:ext cx="3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7" name="Line 47"/>
            <p:cNvSpPr>
              <a:spLocks noChangeAspect="1" noChangeShapeType="1"/>
            </p:cNvSpPr>
            <p:nvPr/>
          </p:nvSpPr>
          <p:spPr bwMode="auto">
            <a:xfrm>
              <a:off x="3866" y="3429"/>
              <a:ext cx="3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28" name="Rectangle 48"/>
          <p:cNvSpPr>
            <a:spLocks noChangeAspect="1" noChangeArrowheads="1"/>
          </p:cNvSpPr>
          <p:nvPr/>
        </p:nvSpPr>
        <p:spPr bwMode="auto">
          <a:xfrm>
            <a:off x="5759450" y="4494213"/>
            <a:ext cx="981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chemeClr val="bg1"/>
                </a:solidFill>
                <a:latin typeface="Corbel" pitchFamily="34" charset="0"/>
              </a:rPr>
              <a:t>Odluka</a:t>
            </a:r>
          </a:p>
        </p:txBody>
      </p:sp>
      <p:grpSp>
        <p:nvGrpSpPr>
          <p:cNvPr id="153629" name="Group 49"/>
          <p:cNvGrpSpPr>
            <a:grpSpLocks noChangeAspect="1"/>
          </p:cNvGrpSpPr>
          <p:nvPr/>
        </p:nvGrpSpPr>
        <p:grpSpPr bwMode="auto">
          <a:xfrm>
            <a:off x="768350" y="3036888"/>
            <a:ext cx="2244725" cy="303212"/>
            <a:chOff x="179" y="2077"/>
            <a:chExt cx="1571" cy="212"/>
          </a:xfrm>
        </p:grpSpPr>
        <p:sp>
          <p:nvSpPr>
            <p:cNvPr id="153636" name="Line 50"/>
            <p:cNvSpPr>
              <a:spLocks noChangeAspect="1" noChangeShapeType="1"/>
            </p:cNvSpPr>
            <p:nvPr/>
          </p:nvSpPr>
          <p:spPr bwMode="auto">
            <a:xfrm>
              <a:off x="184" y="2106"/>
              <a:ext cx="1563" cy="0"/>
            </a:xfrm>
            <a:prstGeom prst="line">
              <a:avLst/>
            </a:prstGeom>
            <a:noFill/>
            <a:ln w="50800">
              <a:solidFill>
                <a:srgbClr val="FF99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37" name="Line 51"/>
            <p:cNvSpPr>
              <a:spLocks noChangeAspect="1" noChangeShapeType="1"/>
            </p:cNvSpPr>
            <p:nvPr/>
          </p:nvSpPr>
          <p:spPr bwMode="auto">
            <a:xfrm>
              <a:off x="186" y="2192"/>
              <a:ext cx="1563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38" name="Line 52"/>
            <p:cNvSpPr>
              <a:spLocks noChangeAspect="1" noChangeShapeType="1"/>
            </p:cNvSpPr>
            <p:nvPr/>
          </p:nvSpPr>
          <p:spPr bwMode="auto">
            <a:xfrm>
              <a:off x="187" y="2077"/>
              <a:ext cx="1563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39" name="Line 53"/>
            <p:cNvSpPr>
              <a:spLocks noChangeAspect="1" noChangeShapeType="1"/>
            </p:cNvSpPr>
            <p:nvPr/>
          </p:nvSpPr>
          <p:spPr bwMode="auto">
            <a:xfrm>
              <a:off x="183" y="2136"/>
              <a:ext cx="1563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0" name="Line 54"/>
            <p:cNvSpPr>
              <a:spLocks noChangeAspect="1" noChangeShapeType="1"/>
            </p:cNvSpPr>
            <p:nvPr/>
          </p:nvSpPr>
          <p:spPr bwMode="auto">
            <a:xfrm>
              <a:off x="181" y="2162"/>
              <a:ext cx="1563" cy="0"/>
            </a:xfrm>
            <a:prstGeom prst="line">
              <a:avLst/>
            </a:prstGeom>
            <a:noFill/>
            <a:ln w="50800">
              <a:solidFill>
                <a:srgbClr val="00FF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1" name="Line 55"/>
            <p:cNvSpPr>
              <a:spLocks noChangeAspect="1" noChangeShapeType="1"/>
            </p:cNvSpPr>
            <p:nvPr/>
          </p:nvSpPr>
          <p:spPr bwMode="auto">
            <a:xfrm>
              <a:off x="179" y="2222"/>
              <a:ext cx="1563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2" name="Line 56"/>
            <p:cNvSpPr>
              <a:spLocks noChangeAspect="1" noChangeShapeType="1"/>
            </p:cNvSpPr>
            <p:nvPr/>
          </p:nvSpPr>
          <p:spPr bwMode="auto">
            <a:xfrm>
              <a:off x="183" y="2256"/>
              <a:ext cx="1563" cy="0"/>
            </a:xfrm>
            <a:prstGeom prst="line">
              <a:avLst/>
            </a:prstGeom>
            <a:noFill/>
            <a:ln w="50800">
              <a:solidFill>
                <a:srgbClr val="0099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3" name="Line 57"/>
            <p:cNvSpPr>
              <a:spLocks noChangeAspect="1" noChangeShapeType="1"/>
            </p:cNvSpPr>
            <p:nvPr/>
          </p:nvSpPr>
          <p:spPr bwMode="auto">
            <a:xfrm>
              <a:off x="181" y="2289"/>
              <a:ext cx="1563" cy="0"/>
            </a:xfrm>
            <a:prstGeom prst="line">
              <a:avLst/>
            </a:prstGeom>
            <a:noFill/>
            <a:ln w="50800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30" name="AutoShape 58"/>
          <p:cNvSpPr>
            <a:spLocks noChangeAspect="1" noChangeArrowheads="1"/>
          </p:cNvSpPr>
          <p:nvPr/>
        </p:nvSpPr>
        <p:spPr bwMode="auto">
          <a:xfrm rot="-7740000">
            <a:off x="1975644" y="2218532"/>
            <a:ext cx="1189037" cy="279400"/>
          </a:xfrm>
          <a:prstGeom prst="leftArrow">
            <a:avLst>
              <a:gd name="adj1" fmla="val 50000"/>
              <a:gd name="adj2" fmla="val 212764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31" name="Rectangle 59"/>
          <p:cNvSpPr>
            <a:spLocks noChangeAspect="1" noChangeArrowheads="1"/>
          </p:cNvSpPr>
          <p:nvPr/>
        </p:nvSpPr>
        <p:spPr bwMode="auto">
          <a:xfrm>
            <a:off x="4781550" y="1949450"/>
            <a:ext cx="1247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bg1"/>
                </a:solidFill>
                <a:latin typeface="Corbel" pitchFamily="34" charset="0"/>
              </a:rPr>
              <a:t>Prijemnici</a:t>
            </a:r>
          </a:p>
        </p:txBody>
      </p:sp>
      <p:sp>
        <p:nvSpPr>
          <p:cNvPr id="153632" name="Rectangle 60"/>
          <p:cNvSpPr>
            <a:spLocks noChangeAspect="1" noChangeArrowheads="1"/>
          </p:cNvSpPr>
          <p:nvPr/>
        </p:nvSpPr>
        <p:spPr bwMode="auto">
          <a:xfrm>
            <a:off x="6669088" y="3108325"/>
            <a:ext cx="1006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i="1">
                <a:solidFill>
                  <a:schemeClr val="bg1"/>
                </a:solidFill>
                <a:latin typeface="Corbel" pitchFamily="34" charset="0"/>
              </a:rPr>
              <a:t>N</a:t>
            </a:r>
            <a:r>
              <a:rPr lang="en-US" sz="2000">
                <a:solidFill>
                  <a:schemeClr val="bg1"/>
                </a:solidFill>
                <a:latin typeface="Corbel" pitchFamily="34" charset="0"/>
              </a:rPr>
              <a:t> izlaza</a:t>
            </a:r>
          </a:p>
        </p:txBody>
      </p:sp>
      <p:sp>
        <p:nvSpPr>
          <p:cNvPr id="153633" name="Rectangle 61"/>
          <p:cNvSpPr>
            <a:spLocks noChangeAspect="1" noChangeArrowheads="1"/>
          </p:cNvSpPr>
          <p:nvPr/>
        </p:nvSpPr>
        <p:spPr bwMode="auto">
          <a:xfrm>
            <a:off x="2192338" y="4503738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chemeClr val="bg1"/>
                </a:solidFill>
                <a:latin typeface="Corbel" pitchFamily="34" charset="0"/>
              </a:rPr>
              <a:t>Fotodetektor</a:t>
            </a:r>
            <a:endParaRPr lang="en-US" sz="2000" b="1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34" name="Freeform 62"/>
          <p:cNvSpPr>
            <a:spLocks/>
          </p:cNvSpPr>
          <p:nvPr/>
        </p:nvSpPr>
        <p:spPr bwMode="auto">
          <a:xfrm>
            <a:off x="4327525" y="5108575"/>
            <a:ext cx="495300" cy="333375"/>
          </a:xfrm>
          <a:custGeom>
            <a:avLst/>
            <a:gdLst>
              <a:gd name="T0" fmla="*/ 0 w 384"/>
              <a:gd name="T1" fmla="*/ 8622 h 232"/>
              <a:gd name="T2" fmla="*/ 99318 w 384"/>
              <a:gd name="T3" fmla="*/ 271586 h 232"/>
              <a:gd name="T4" fmla="*/ 260548 w 384"/>
              <a:gd name="T5" fmla="*/ 321879 h 232"/>
              <a:gd name="T6" fmla="*/ 421779 w 384"/>
              <a:gd name="T7" fmla="*/ 280207 h 232"/>
              <a:gd name="T8" fmla="*/ 495300 w 384"/>
              <a:gd name="T9" fmla="*/ 0 h 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4"/>
              <a:gd name="T16" fmla="*/ 0 h 232"/>
              <a:gd name="T17" fmla="*/ 384 w 384"/>
              <a:gd name="T18" fmla="*/ 232 h 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4" h="232">
                <a:moveTo>
                  <a:pt x="0" y="6"/>
                </a:moveTo>
                <a:cubicBezTo>
                  <a:pt x="21" y="79"/>
                  <a:pt x="43" y="153"/>
                  <a:pt x="77" y="189"/>
                </a:cubicBezTo>
                <a:cubicBezTo>
                  <a:pt x="111" y="225"/>
                  <a:pt x="160" y="223"/>
                  <a:pt x="202" y="224"/>
                </a:cubicBezTo>
                <a:cubicBezTo>
                  <a:pt x="244" y="225"/>
                  <a:pt x="297" y="232"/>
                  <a:pt x="327" y="195"/>
                </a:cubicBezTo>
                <a:cubicBezTo>
                  <a:pt x="357" y="158"/>
                  <a:pt x="375" y="32"/>
                  <a:pt x="384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3635" name="AutoShape 63"/>
          <p:cNvSpPr>
            <a:spLocks noChangeAspect="1" noChangeArrowheads="1"/>
          </p:cNvSpPr>
          <p:nvPr/>
        </p:nvSpPr>
        <p:spPr bwMode="auto">
          <a:xfrm rot="5400000">
            <a:off x="2818606" y="2891632"/>
            <a:ext cx="925513" cy="603250"/>
          </a:xfrm>
          <a:prstGeom prst="triangle">
            <a:avLst>
              <a:gd name="adj" fmla="val 49995"/>
            </a:avLst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45554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cap="all" dirty="0"/>
              <a:t>Optičko </a:t>
            </a:r>
            <a:r>
              <a:rPr lang="hr-HR" cap="all" dirty="0" err="1"/>
              <a:t>multipleksiranje</a:t>
            </a:r>
            <a:r>
              <a:rPr lang="hr-HR" cap="all" dirty="0"/>
              <a:t> </a:t>
            </a:r>
            <a:br>
              <a:rPr lang="hr-HR" cap="all" dirty="0"/>
            </a:br>
            <a:r>
              <a:rPr lang="hr-HR" i="1" cap="all" dirty="0" err="1"/>
              <a:t>Optical</a:t>
            </a:r>
            <a:r>
              <a:rPr lang="hr-HR" i="1" cap="all" dirty="0"/>
              <a:t> </a:t>
            </a:r>
            <a:r>
              <a:rPr lang="hr-HR" i="1" cap="all" dirty="0" err="1"/>
              <a:t>multiplexing</a:t>
            </a:r>
            <a:endParaRPr lang="hr-HR" i="1" cap="all" dirty="0"/>
          </a:p>
        </p:txBody>
      </p:sp>
    </p:spTree>
    <p:extLst>
      <p:ext uri="{BB962C8B-B14F-4D97-AF65-F5344CB8AC3E}">
        <p14:creationId xmlns="" xmlns:p14="http://schemas.microsoft.com/office/powerpoint/2010/main" val="4611066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Optičko</a:t>
            </a:r>
            <a:r>
              <a:rPr lang="en-US" dirty="0"/>
              <a:t> </a:t>
            </a:r>
            <a:r>
              <a:rPr lang="en-US" dirty="0" err="1"/>
              <a:t>vremensko</a:t>
            </a:r>
            <a:r>
              <a:rPr lang="en-US" dirty="0"/>
              <a:t> </a:t>
            </a:r>
            <a:r>
              <a:rPr lang="en-US" dirty="0" err="1"/>
              <a:t>multipleksiranje</a:t>
            </a:r>
            <a:r>
              <a:rPr lang="en-US" dirty="0"/>
              <a:t> - OTDM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1023938" y="2081213"/>
          <a:ext cx="7019925" cy="3224212"/>
        </p:xfrm>
        <a:graphic>
          <a:graphicData uri="http://schemas.openxmlformats.org/presentationml/2006/ole">
            <p:oleObj spid="_x0000_s6151" name="Picture" r:id="rId4" imgW="8439912" imgH="3579876" progId="Word.Picture.8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29674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cap="all" dirty="0"/>
              <a:t>Optičko prospajanje</a:t>
            </a:r>
            <a:br>
              <a:rPr lang="hr-HR" cap="all" dirty="0"/>
            </a:br>
            <a:r>
              <a:rPr lang="hr-HR" i="1" cap="all" dirty="0"/>
              <a:t>Optical </a:t>
            </a:r>
            <a:r>
              <a:rPr lang="hr-HR" i="1" cap="all" dirty="0" smtClean="0"/>
              <a:t>cross-connecting</a:t>
            </a:r>
            <a:endParaRPr lang="hr-HR" i="1" cap="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b="1" cap="all" dirty="0"/>
              <a:t>Prospojne matrice</a:t>
            </a:r>
            <a:endParaRPr lang="hr-HR" b="1" dirty="0"/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485775" y="4476750"/>
            <a:ext cx="8316913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endParaRPr lang="hr-HR" sz="3200" b="1" i="1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72430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Tehnologije optičkog prospajanja</a:t>
            </a:r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Skupni mehanički prospojnici</a:t>
            </a:r>
            <a:endParaRPr lang="en-US" dirty="0" smtClean="0"/>
          </a:p>
          <a:p>
            <a:pPr eaLnBrk="1" hangingPunct="1"/>
            <a:r>
              <a:rPr lang="en-US" dirty="0" smtClean="0"/>
              <a:t>Mi</a:t>
            </a:r>
            <a:r>
              <a:rPr lang="hr-HR" dirty="0" smtClean="0"/>
              <a:t>k</a:t>
            </a:r>
            <a:r>
              <a:rPr lang="en-US" dirty="0" err="1" smtClean="0"/>
              <a:t>ro-Ele</a:t>
            </a:r>
            <a:r>
              <a:rPr lang="hr-HR" dirty="0" smtClean="0"/>
              <a:t>k</a:t>
            </a:r>
            <a:r>
              <a:rPr lang="en-US" dirty="0" err="1" smtClean="0"/>
              <a:t>tro</a:t>
            </a:r>
            <a:r>
              <a:rPr lang="en-US" dirty="0" smtClean="0"/>
              <a:t>-</a:t>
            </a:r>
            <a:r>
              <a:rPr lang="hr-HR" dirty="0" smtClean="0"/>
              <a:t>Mehanički sustavi</a:t>
            </a:r>
            <a:r>
              <a:rPr lang="en-US" dirty="0" smtClean="0"/>
              <a:t>(MEMS)</a:t>
            </a:r>
          </a:p>
          <a:p>
            <a:pPr eaLnBrk="1" hangingPunct="1"/>
            <a:r>
              <a:rPr lang="en-US" dirty="0" smtClean="0"/>
              <a:t>Bubble-Based </a:t>
            </a:r>
            <a:r>
              <a:rPr lang="hr-HR" dirty="0" smtClean="0"/>
              <a:t>valovodni prospojnici</a:t>
            </a:r>
            <a:endParaRPr lang="en-US" dirty="0" smtClean="0"/>
          </a:p>
          <a:p>
            <a:pPr eaLnBrk="1" hangingPunct="1"/>
            <a:r>
              <a:rPr lang="hr-HR" dirty="0" smtClean="0"/>
              <a:t>Prospojnici od tekućeg kristala</a:t>
            </a:r>
            <a:endParaRPr lang="en-US" dirty="0" smtClean="0"/>
          </a:p>
          <a:p>
            <a:pPr eaLnBrk="1" hangingPunct="1"/>
            <a:r>
              <a:rPr lang="hr-HR" dirty="0" smtClean="0"/>
              <a:t>Elektro – optički prospojnici</a:t>
            </a:r>
            <a:endParaRPr lang="en-US" dirty="0" smtClean="0"/>
          </a:p>
          <a:p>
            <a:pPr eaLnBrk="1" hangingPunct="1"/>
            <a:r>
              <a:rPr lang="hr-HR" dirty="0" smtClean="0"/>
              <a:t>Termo – optički prospojnici</a:t>
            </a:r>
            <a:endParaRPr lang="en-US" dirty="0" smtClean="0"/>
          </a:p>
          <a:p>
            <a:pPr eaLnBrk="1" hangingPunct="1"/>
            <a:r>
              <a:rPr lang="hr-HR" dirty="0" smtClean="0"/>
              <a:t>SOA Prospojnici (poluvodičko optičko pojačalo)</a:t>
            </a:r>
            <a:endParaRPr lang="en-US" dirty="0" smtClean="0"/>
          </a:p>
          <a:p>
            <a:pPr eaLnBrk="1" hangingPunct="1"/>
            <a:r>
              <a:rPr lang="hr-HR" dirty="0" smtClean="0"/>
              <a:t>Elektro – holografski prospojnici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7606115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dirty="0" smtClean="0"/>
              <a:t>Što je </a:t>
            </a:r>
            <a:r>
              <a:rPr lang="en-US" dirty="0" smtClean="0"/>
              <a:t>Fabric ? </a:t>
            </a:r>
            <a:endParaRPr lang="en-US" dirty="0"/>
          </a:p>
        </p:txBody>
      </p:sp>
      <p:sp>
        <p:nvSpPr>
          <p:cNvPr id="156674" name="Content Placeholder 4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000" dirty="0" smtClean="0"/>
              <a:t>Optički prospojnik je generalno spoj većeg broja prospojnih elemenata</a:t>
            </a:r>
            <a:r>
              <a:rPr lang="en-US" sz="2000" dirty="0" smtClean="0"/>
              <a:t>.  </a:t>
            </a:r>
            <a:r>
              <a:rPr lang="hr-HR" sz="2000" dirty="0" smtClean="0"/>
              <a:t>Takva struktura se naziva “</a:t>
            </a:r>
            <a:r>
              <a:rPr lang="en-US" sz="2000" dirty="0" smtClean="0"/>
              <a:t>fabric</a:t>
            </a:r>
            <a:r>
              <a:rPr lang="hr-HR" sz="2000" dirty="0" smtClean="0"/>
              <a:t>”</a:t>
            </a:r>
            <a:r>
              <a:rPr lang="en-US" sz="2000" dirty="0" smtClean="0"/>
              <a:t>.  </a:t>
            </a:r>
          </a:p>
          <a:p>
            <a:pPr eaLnBrk="1" hangingPunct="1"/>
            <a:r>
              <a:rPr lang="hr-HR" sz="2000" dirty="0" smtClean="0"/>
              <a:t>Strogo neblokirajuća mreža</a:t>
            </a:r>
            <a:r>
              <a:rPr lang="en-US" sz="2000" dirty="0" smtClean="0"/>
              <a:t>: </a:t>
            </a:r>
            <a:r>
              <a:rPr lang="hr-HR" sz="2000" dirty="0" smtClean="0"/>
              <a:t>ona mreža koja uvijek omogućava uspostavljanje puta između para ulaza-izlaza u stanju mirovanja bez ometanja postojećih veza</a:t>
            </a:r>
            <a:endParaRPr lang="en-US" sz="2000" dirty="0" smtClean="0"/>
          </a:p>
          <a:p>
            <a:pPr eaLnBrk="1" hangingPunct="1"/>
            <a:r>
              <a:rPr lang="hr-HR" sz="2000" dirty="0" smtClean="0"/>
              <a:t>Preuredive neblokirajuća mreža</a:t>
            </a:r>
            <a:r>
              <a:rPr lang="en-US" sz="2000" dirty="0" smtClean="0"/>
              <a:t>: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 ona mreža koja uvijek </a:t>
            </a:r>
          </a:p>
          <a:p>
            <a:pPr eaLnBrk="1" hangingPunct="1">
              <a:buNone/>
            </a:pPr>
            <a:r>
              <a:rPr lang="hr-HR" sz="2000" dirty="0" smtClean="0"/>
              <a:t>	omogućava uspostavljanje </a:t>
            </a:r>
          </a:p>
          <a:p>
            <a:pPr eaLnBrk="1" hangingPunct="1">
              <a:buNone/>
            </a:pPr>
            <a:r>
              <a:rPr lang="hr-HR" sz="2000" dirty="0" smtClean="0"/>
              <a:t>	puta između para </a:t>
            </a:r>
          </a:p>
          <a:p>
            <a:pPr eaLnBrk="1" hangingPunct="1">
              <a:buNone/>
            </a:pPr>
            <a:r>
              <a:rPr lang="hr-HR" sz="2000" dirty="0" smtClean="0"/>
              <a:t>	ulaza-izlaza u stanju </a:t>
            </a:r>
          </a:p>
          <a:p>
            <a:pPr eaLnBrk="1" hangingPunct="1">
              <a:buNone/>
            </a:pPr>
            <a:r>
              <a:rPr lang="hr-HR" sz="2000" dirty="0" smtClean="0"/>
              <a:t>	mirovanja, ali neke</a:t>
            </a:r>
          </a:p>
          <a:p>
            <a:pPr eaLnBrk="1" hangingPunct="1">
              <a:buNone/>
            </a:pPr>
            <a:r>
              <a:rPr lang="hr-HR" sz="2000" dirty="0" smtClean="0"/>
              <a:t>	postojeće konkcije će biti preuređene</a:t>
            </a:r>
            <a:r>
              <a:rPr lang="en-US" sz="2000" dirty="0" smtClean="0"/>
              <a:t>.  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314325" y="565150"/>
            <a:ext cx="6672263" cy="590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463550" eaLnBrk="0" hangingPunct="0">
              <a:lnSpc>
                <a:spcPct val="90000"/>
              </a:lnSpc>
            </a:pPr>
            <a:endParaRPr lang="en-US" sz="3200" b="1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76" name="Text Box 36"/>
          <p:cNvSpPr txBox="1">
            <a:spLocks noChangeArrowheads="1"/>
          </p:cNvSpPr>
          <p:nvPr/>
        </p:nvSpPr>
        <p:spPr bwMode="auto">
          <a:xfrm rot="-5400000">
            <a:off x="3262376" y="4379705"/>
            <a:ext cx="143180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/>
            <a:r>
              <a:rPr lang="hr-HR" sz="1600" b="1" dirty="0" smtClean="0">
                <a:solidFill>
                  <a:schemeClr val="bg1"/>
                </a:solidFill>
                <a:latin typeface="Corbel" pitchFamily="34" charset="0"/>
              </a:rPr>
              <a:t>Ulazni portovi</a:t>
            </a:r>
            <a:endParaRPr lang="en-GB" sz="1600" b="1" dirty="0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156678" name="Group 4"/>
          <p:cNvGrpSpPr>
            <a:grpSpLocks/>
          </p:cNvGrpSpPr>
          <p:nvPr/>
        </p:nvGrpSpPr>
        <p:grpSpPr bwMode="auto">
          <a:xfrm>
            <a:off x="4243388" y="3530600"/>
            <a:ext cx="3081337" cy="2100263"/>
            <a:chOff x="1172" y="1847"/>
            <a:chExt cx="3037" cy="1794"/>
          </a:xfrm>
        </p:grpSpPr>
        <p:sp>
          <p:nvSpPr>
            <p:cNvPr id="156696" name="Rectangle 5"/>
            <p:cNvSpPr>
              <a:spLocks noChangeArrowheads="1"/>
            </p:cNvSpPr>
            <p:nvPr/>
          </p:nvSpPr>
          <p:spPr bwMode="auto">
            <a:xfrm>
              <a:off x="1622" y="1847"/>
              <a:ext cx="2125" cy="17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grpSp>
          <p:nvGrpSpPr>
            <p:cNvPr id="156697" name="Group 6"/>
            <p:cNvGrpSpPr>
              <a:grpSpLocks/>
            </p:cNvGrpSpPr>
            <p:nvPr/>
          </p:nvGrpSpPr>
          <p:grpSpPr bwMode="auto">
            <a:xfrm>
              <a:off x="1172" y="2052"/>
              <a:ext cx="452" cy="1323"/>
              <a:chOff x="1172" y="2052"/>
              <a:chExt cx="452" cy="1323"/>
            </a:xfrm>
          </p:grpSpPr>
          <p:sp>
            <p:nvSpPr>
              <p:cNvPr id="156707" name="Line 7"/>
              <p:cNvSpPr>
                <a:spLocks noChangeShapeType="1"/>
              </p:cNvSpPr>
              <p:nvPr/>
            </p:nvSpPr>
            <p:spPr bwMode="auto">
              <a:xfrm>
                <a:off x="1172" y="2052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8" name="Line 8"/>
              <p:cNvSpPr>
                <a:spLocks noChangeShapeType="1"/>
              </p:cNvSpPr>
              <p:nvPr/>
            </p:nvSpPr>
            <p:spPr bwMode="auto">
              <a:xfrm>
                <a:off x="1175" y="2241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9" name="Line 9"/>
              <p:cNvSpPr>
                <a:spLocks noChangeShapeType="1"/>
              </p:cNvSpPr>
              <p:nvPr/>
            </p:nvSpPr>
            <p:spPr bwMode="auto">
              <a:xfrm>
                <a:off x="1178" y="2430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10" name="Line 10"/>
              <p:cNvSpPr>
                <a:spLocks noChangeShapeType="1"/>
              </p:cNvSpPr>
              <p:nvPr/>
            </p:nvSpPr>
            <p:spPr bwMode="auto">
              <a:xfrm>
                <a:off x="1181" y="2619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11" name="Line 11"/>
              <p:cNvSpPr>
                <a:spLocks noChangeShapeType="1"/>
              </p:cNvSpPr>
              <p:nvPr/>
            </p:nvSpPr>
            <p:spPr bwMode="auto">
              <a:xfrm>
                <a:off x="1177" y="2808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12" name="Line 12"/>
              <p:cNvSpPr>
                <a:spLocks noChangeShapeType="1"/>
              </p:cNvSpPr>
              <p:nvPr/>
            </p:nvSpPr>
            <p:spPr bwMode="auto">
              <a:xfrm>
                <a:off x="1173" y="2997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13" name="Line 13"/>
              <p:cNvSpPr>
                <a:spLocks noChangeShapeType="1"/>
              </p:cNvSpPr>
              <p:nvPr/>
            </p:nvSpPr>
            <p:spPr bwMode="auto">
              <a:xfrm>
                <a:off x="1176" y="3186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14" name="Line 14"/>
              <p:cNvSpPr>
                <a:spLocks noChangeShapeType="1"/>
              </p:cNvSpPr>
              <p:nvPr/>
            </p:nvSpPr>
            <p:spPr bwMode="auto">
              <a:xfrm>
                <a:off x="1179" y="3375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6698" name="Group 15"/>
            <p:cNvGrpSpPr>
              <a:grpSpLocks/>
            </p:cNvGrpSpPr>
            <p:nvPr/>
          </p:nvGrpSpPr>
          <p:grpSpPr bwMode="auto">
            <a:xfrm>
              <a:off x="3757" y="2049"/>
              <a:ext cx="452" cy="1323"/>
              <a:chOff x="1172" y="2052"/>
              <a:chExt cx="452" cy="1323"/>
            </a:xfrm>
          </p:grpSpPr>
          <p:sp>
            <p:nvSpPr>
              <p:cNvPr id="156699" name="Line 16"/>
              <p:cNvSpPr>
                <a:spLocks noChangeShapeType="1"/>
              </p:cNvSpPr>
              <p:nvPr/>
            </p:nvSpPr>
            <p:spPr bwMode="auto">
              <a:xfrm>
                <a:off x="1172" y="2052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0" name="Line 17"/>
              <p:cNvSpPr>
                <a:spLocks noChangeShapeType="1"/>
              </p:cNvSpPr>
              <p:nvPr/>
            </p:nvSpPr>
            <p:spPr bwMode="auto">
              <a:xfrm>
                <a:off x="1175" y="2241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1" name="Line 18"/>
              <p:cNvSpPr>
                <a:spLocks noChangeShapeType="1"/>
              </p:cNvSpPr>
              <p:nvPr/>
            </p:nvSpPr>
            <p:spPr bwMode="auto">
              <a:xfrm>
                <a:off x="1178" y="2430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2" name="Line 19"/>
              <p:cNvSpPr>
                <a:spLocks noChangeShapeType="1"/>
              </p:cNvSpPr>
              <p:nvPr/>
            </p:nvSpPr>
            <p:spPr bwMode="auto">
              <a:xfrm>
                <a:off x="1181" y="2619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3" name="Line 20"/>
              <p:cNvSpPr>
                <a:spLocks noChangeShapeType="1"/>
              </p:cNvSpPr>
              <p:nvPr/>
            </p:nvSpPr>
            <p:spPr bwMode="auto">
              <a:xfrm>
                <a:off x="1177" y="2808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4" name="Line 21"/>
              <p:cNvSpPr>
                <a:spLocks noChangeShapeType="1"/>
              </p:cNvSpPr>
              <p:nvPr/>
            </p:nvSpPr>
            <p:spPr bwMode="auto">
              <a:xfrm>
                <a:off x="1173" y="2997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5" name="Line 22"/>
              <p:cNvSpPr>
                <a:spLocks noChangeShapeType="1"/>
              </p:cNvSpPr>
              <p:nvPr/>
            </p:nvSpPr>
            <p:spPr bwMode="auto">
              <a:xfrm>
                <a:off x="1176" y="3186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6" name="Line 23"/>
              <p:cNvSpPr>
                <a:spLocks noChangeShapeType="1"/>
              </p:cNvSpPr>
              <p:nvPr/>
            </p:nvSpPr>
            <p:spPr bwMode="auto">
              <a:xfrm>
                <a:off x="1179" y="3375"/>
                <a:ext cx="4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6679" name="Rectangle 24"/>
          <p:cNvSpPr>
            <a:spLocks noChangeArrowheads="1"/>
          </p:cNvSpPr>
          <p:nvPr/>
        </p:nvSpPr>
        <p:spPr bwMode="auto">
          <a:xfrm>
            <a:off x="4987925" y="3825875"/>
            <a:ext cx="379413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0" name="Rectangle 25"/>
          <p:cNvSpPr>
            <a:spLocks noChangeArrowheads="1"/>
          </p:cNvSpPr>
          <p:nvPr/>
        </p:nvSpPr>
        <p:spPr bwMode="auto">
          <a:xfrm>
            <a:off x="5545138" y="3819525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1" name="Rectangle 26"/>
          <p:cNvSpPr>
            <a:spLocks noChangeArrowheads="1"/>
          </p:cNvSpPr>
          <p:nvPr/>
        </p:nvSpPr>
        <p:spPr bwMode="auto">
          <a:xfrm>
            <a:off x="6100763" y="3813175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2" name="Rectangle 27"/>
          <p:cNvSpPr>
            <a:spLocks noChangeArrowheads="1"/>
          </p:cNvSpPr>
          <p:nvPr/>
        </p:nvSpPr>
        <p:spPr bwMode="auto">
          <a:xfrm>
            <a:off x="4979988" y="4259263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3" name="Rectangle 28"/>
          <p:cNvSpPr>
            <a:spLocks noChangeArrowheads="1"/>
          </p:cNvSpPr>
          <p:nvPr/>
        </p:nvSpPr>
        <p:spPr bwMode="auto">
          <a:xfrm>
            <a:off x="5529263" y="4264025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4" name="Rectangle 29"/>
          <p:cNvSpPr>
            <a:spLocks noChangeArrowheads="1"/>
          </p:cNvSpPr>
          <p:nvPr/>
        </p:nvSpPr>
        <p:spPr bwMode="auto">
          <a:xfrm>
            <a:off x="6076950" y="4268788"/>
            <a:ext cx="379413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5" name="Rectangle 30"/>
          <p:cNvSpPr>
            <a:spLocks noChangeArrowheads="1"/>
          </p:cNvSpPr>
          <p:nvPr/>
        </p:nvSpPr>
        <p:spPr bwMode="auto">
          <a:xfrm>
            <a:off x="4965700" y="4662488"/>
            <a:ext cx="379413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6" name="Rectangle 31"/>
          <p:cNvSpPr>
            <a:spLocks noChangeArrowheads="1"/>
          </p:cNvSpPr>
          <p:nvPr/>
        </p:nvSpPr>
        <p:spPr bwMode="auto">
          <a:xfrm>
            <a:off x="5534025" y="4667250"/>
            <a:ext cx="379413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7" name="Rectangle 32"/>
          <p:cNvSpPr>
            <a:spLocks noChangeArrowheads="1"/>
          </p:cNvSpPr>
          <p:nvPr/>
        </p:nvSpPr>
        <p:spPr bwMode="auto">
          <a:xfrm>
            <a:off x="6102350" y="4672013"/>
            <a:ext cx="379413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8" name="Rectangle 33"/>
          <p:cNvSpPr>
            <a:spLocks noChangeArrowheads="1"/>
          </p:cNvSpPr>
          <p:nvPr/>
        </p:nvSpPr>
        <p:spPr bwMode="auto">
          <a:xfrm>
            <a:off x="4954588" y="5076825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89" name="Rectangle 34"/>
          <p:cNvSpPr>
            <a:spLocks noChangeArrowheads="1"/>
          </p:cNvSpPr>
          <p:nvPr/>
        </p:nvSpPr>
        <p:spPr bwMode="auto">
          <a:xfrm>
            <a:off x="5522913" y="5072063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90" name="Rectangle 35"/>
          <p:cNvSpPr>
            <a:spLocks noChangeArrowheads="1"/>
          </p:cNvSpPr>
          <p:nvPr/>
        </p:nvSpPr>
        <p:spPr bwMode="auto">
          <a:xfrm>
            <a:off x="6091238" y="5067300"/>
            <a:ext cx="379412" cy="29527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91" name="Text Box 37"/>
          <p:cNvSpPr txBox="1">
            <a:spLocks noChangeArrowheads="1"/>
          </p:cNvSpPr>
          <p:nvPr/>
        </p:nvSpPr>
        <p:spPr bwMode="auto">
          <a:xfrm>
            <a:off x="7427913" y="4398963"/>
            <a:ext cx="143981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/>
            <a:r>
              <a:rPr lang="hr-HR" sz="1600" b="1" dirty="0" smtClean="0">
                <a:solidFill>
                  <a:schemeClr val="bg1"/>
                </a:solidFill>
                <a:latin typeface="Corbel" pitchFamily="34" charset="0"/>
              </a:rPr>
              <a:t>Izlazni portovi</a:t>
            </a:r>
            <a:endParaRPr lang="en-GB" sz="16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92" name="Text Box 38"/>
          <p:cNvSpPr txBox="1">
            <a:spLocks noChangeArrowheads="1"/>
          </p:cNvSpPr>
          <p:nvPr/>
        </p:nvSpPr>
        <p:spPr bwMode="auto">
          <a:xfrm>
            <a:off x="7259638" y="5300663"/>
            <a:ext cx="185499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/>
            <a:r>
              <a:rPr lang="hr-HR" sz="1600" b="1" dirty="0" smtClean="0">
                <a:solidFill>
                  <a:schemeClr val="bg1"/>
                </a:solidFill>
                <a:latin typeface="Corbel" pitchFamily="34" charset="0"/>
              </a:rPr>
              <a:t>Prospojni elementi</a:t>
            </a:r>
            <a:endParaRPr lang="en-GB" sz="16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56693" name="Line 39"/>
          <p:cNvSpPr>
            <a:spLocks noChangeShapeType="1"/>
          </p:cNvSpPr>
          <p:nvPr/>
        </p:nvSpPr>
        <p:spPr bwMode="auto">
          <a:xfrm>
            <a:off x="6316663" y="5297488"/>
            <a:ext cx="1020762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694" name="Line 40"/>
          <p:cNvSpPr>
            <a:spLocks noChangeShapeType="1"/>
          </p:cNvSpPr>
          <p:nvPr/>
        </p:nvSpPr>
        <p:spPr bwMode="auto">
          <a:xfrm flipV="1">
            <a:off x="6846888" y="3536950"/>
            <a:ext cx="881062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695" name="Text Box 41"/>
          <p:cNvSpPr txBox="1">
            <a:spLocks noChangeArrowheads="1"/>
          </p:cNvSpPr>
          <p:nvPr/>
        </p:nvSpPr>
        <p:spPr bwMode="auto">
          <a:xfrm>
            <a:off x="7670800" y="3354388"/>
            <a:ext cx="723900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/>
            <a:r>
              <a:rPr lang="en-GB" sz="1600" b="1" dirty="0">
                <a:solidFill>
                  <a:schemeClr val="bg1"/>
                </a:solidFill>
                <a:latin typeface="Corbel" pitchFamily="34" charset="0"/>
              </a:rPr>
              <a:t>Fabric</a:t>
            </a:r>
          </a:p>
        </p:txBody>
      </p:sp>
    </p:spTree>
    <p:extLst>
      <p:ext uri="{BB962C8B-B14F-4D97-AF65-F5344CB8AC3E}">
        <p14:creationId xmlns="" xmlns:p14="http://schemas.microsoft.com/office/powerpoint/2010/main" val="223532131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323850" y="1196975"/>
            <a:ext cx="85693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GB">
              <a:latin typeface="Corbel" pitchFamily="34" charset="0"/>
            </a:endParaRPr>
          </a:p>
        </p:txBody>
      </p:sp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1512888" y="1265238"/>
            <a:ext cx="1841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 eaLnBrk="0" hangingPunct="0"/>
            <a:endParaRPr lang="en-US" sz="2400">
              <a:solidFill>
                <a:srgbClr val="FFFF99"/>
              </a:solidFill>
              <a:latin typeface="Corbe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dirty="0" smtClean="0"/>
              <a:t>Prospojne tehnologije</a:t>
            </a:r>
            <a:endParaRPr lang="en-US" dirty="0"/>
          </a:p>
        </p:txBody>
      </p:sp>
      <p:sp>
        <p:nvSpPr>
          <p:cNvPr id="15770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000" dirty="0" smtClean="0"/>
              <a:t>SPORI PROSPOJNICI </a:t>
            </a:r>
            <a:r>
              <a:rPr lang="en-US" sz="2000" dirty="0" smtClean="0"/>
              <a:t>(ms)</a:t>
            </a:r>
          </a:p>
          <a:p>
            <a:pPr lvl="1" eaLnBrk="1" hangingPunct="1"/>
            <a:r>
              <a:rPr lang="en-US" sz="1800" dirty="0" smtClean="0"/>
              <a:t> Mi</a:t>
            </a:r>
            <a:r>
              <a:rPr lang="hr-HR" sz="1800" dirty="0" smtClean="0"/>
              <a:t>k</a:t>
            </a:r>
            <a:r>
              <a:rPr lang="en-US" sz="1800" dirty="0" err="1" smtClean="0"/>
              <a:t>ro-ele</a:t>
            </a:r>
            <a:r>
              <a:rPr lang="hr-HR" sz="1800" dirty="0" smtClean="0"/>
              <a:t>k</a:t>
            </a:r>
            <a:r>
              <a:rPr lang="en-US" sz="1800" dirty="0" err="1" smtClean="0"/>
              <a:t>tro-mechani</a:t>
            </a:r>
            <a:r>
              <a:rPr lang="hr-HR" sz="1800" dirty="0" smtClean="0"/>
              <a:t>čki</a:t>
            </a:r>
            <a:r>
              <a:rPr lang="en-US" sz="1800" dirty="0" smtClean="0"/>
              <a:t> (MEMS)</a:t>
            </a:r>
          </a:p>
          <a:p>
            <a:pPr lvl="1" eaLnBrk="1" hangingPunct="1"/>
            <a:r>
              <a:rPr lang="hr-HR" sz="1800" dirty="0" smtClean="0"/>
              <a:t>Termo - optički</a:t>
            </a:r>
            <a:endParaRPr lang="en-US" sz="1800" dirty="0" smtClean="0"/>
          </a:p>
          <a:p>
            <a:pPr lvl="1" eaLnBrk="1" hangingPunct="1"/>
            <a:r>
              <a:rPr lang="en-US" sz="1800" dirty="0" smtClean="0"/>
              <a:t> Bubble</a:t>
            </a:r>
          </a:p>
          <a:p>
            <a:pPr lvl="1" eaLnBrk="1" hangingPunct="1"/>
            <a:r>
              <a:rPr lang="hr-HR" sz="1800" dirty="0" smtClean="0"/>
              <a:t>Tekući kristal</a:t>
            </a:r>
            <a:endParaRPr lang="en-US" sz="1800" dirty="0" smtClean="0"/>
          </a:p>
          <a:p>
            <a:pPr lvl="1" eaLnBrk="1" hangingPunct="1"/>
            <a:r>
              <a:rPr lang="en-US" sz="1800" dirty="0" smtClean="0"/>
              <a:t> </a:t>
            </a:r>
            <a:r>
              <a:rPr lang="hr-HR" sz="1800" dirty="0" smtClean="0"/>
              <a:t>Hologramski</a:t>
            </a:r>
            <a:endParaRPr lang="en-US" sz="1800" dirty="0" smtClean="0"/>
          </a:p>
          <a:p>
            <a:pPr lvl="1" eaLnBrk="1" hangingPunct="1"/>
            <a:r>
              <a:rPr lang="en-US" sz="1800" dirty="0" smtClean="0"/>
              <a:t> Liquid Grating</a:t>
            </a:r>
          </a:p>
          <a:p>
            <a:pPr lvl="1" eaLnBrk="1" hangingPunct="1"/>
            <a:r>
              <a:rPr lang="hr-HR" sz="1800" dirty="0" smtClean="0"/>
              <a:t>Akusto - optički</a:t>
            </a:r>
            <a:endParaRPr lang="en-US" sz="1800" dirty="0" smtClean="0"/>
          </a:p>
          <a:p>
            <a:pPr lvl="1" eaLnBrk="1" hangingPunct="1"/>
            <a:r>
              <a:rPr lang="hr-HR" sz="1800" dirty="0" smtClean="0"/>
              <a:t>Elektromehanički</a:t>
            </a:r>
            <a:endParaRPr lang="en-US" sz="1800" dirty="0" smtClean="0"/>
          </a:p>
          <a:p>
            <a:pPr eaLnBrk="1" hangingPunct="1"/>
            <a:r>
              <a:rPr lang="hr-HR" sz="2000" dirty="0" smtClean="0"/>
              <a:t>BRZI PROSPOJNICI</a:t>
            </a:r>
            <a:r>
              <a:rPr lang="en-US" sz="2000" dirty="0" smtClean="0"/>
              <a:t>(ns)</a:t>
            </a:r>
          </a:p>
          <a:p>
            <a:pPr lvl="1" eaLnBrk="1" hangingPunct="1"/>
            <a:r>
              <a:rPr lang="en-US" sz="1800" dirty="0" smtClean="0"/>
              <a:t>SOA (</a:t>
            </a:r>
            <a:r>
              <a:rPr lang="en-US" sz="1800" dirty="0" err="1" smtClean="0"/>
              <a:t>InP</a:t>
            </a:r>
            <a:r>
              <a:rPr lang="en-US" sz="1800" dirty="0" smtClean="0"/>
              <a:t>)</a:t>
            </a:r>
          </a:p>
          <a:p>
            <a:pPr lvl="1" eaLnBrk="1" hangingPunct="1"/>
            <a:r>
              <a:rPr lang="en-US" sz="1800" dirty="0" err="1" smtClean="0"/>
              <a:t>Ele</a:t>
            </a:r>
            <a:r>
              <a:rPr lang="hr-HR" sz="1800" dirty="0" smtClean="0"/>
              <a:t>ktro – optički </a:t>
            </a:r>
            <a:r>
              <a:rPr lang="en-US" sz="1800" dirty="0" smtClean="0"/>
              <a:t>(LiNbO3)</a:t>
            </a:r>
          </a:p>
          <a:p>
            <a:pPr lvl="1" eaLnBrk="1" hangingPunct="1"/>
            <a:r>
              <a:rPr lang="hr-HR" sz="1800" dirty="0" smtClean="0"/>
              <a:t>Ne-linearni</a:t>
            </a:r>
            <a:endParaRPr lang="en-US" sz="1800" dirty="0" smtClean="0"/>
          </a:p>
          <a:p>
            <a:pPr eaLnBrk="1" hangingPunct="1"/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5050570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witch Fabric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Characteristics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872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000" b="1" dirty="0" smtClean="0"/>
              <a:t>Veličina matrice</a:t>
            </a:r>
            <a:endParaRPr lang="en-US" sz="2000" b="1" dirty="0" smtClean="0"/>
          </a:p>
          <a:p>
            <a:pPr lvl="1" eaLnBrk="1" hangingPunct="1"/>
            <a:r>
              <a:rPr lang="en-US" sz="1600" dirty="0" smtClean="0"/>
              <a:t> </a:t>
            </a:r>
            <a:r>
              <a:rPr lang="hr-HR" sz="1600" dirty="0" smtClean="0"/>
              <a:t>Kako velika </a:t>
            </a:r>
            <a:r>
              <a:rPr lang="hr-HR" sz="1600" dirty="0" smtClean="0">
                <a:solidFill>
                  <a:srgbClr val="FF0000"/>
                </a:solidFill>
              </a:rPr>
              <a:t>fabric</a:t>
            </a:r>
            <a:r>
              <a:rPr lang="hr-HR" sz="1600" dirty="0" smtClean="0"/>
              <a:t> može biti? npr.</a:t>
            </a:r>
            <a:r>
              <a:rPr lang="en-US" sz="1600" dirty="0" smtClean="0"/>
              <a:t> 1000x1000</a:t>
            </a:r>
          </a:p>
          <a:p>
            <a:pPr eaLnBrk="1" hangingPunct="1"/>
            <a:r>
              <a:rPr lang="hr-HR" sz="2000" b="1" dirty="0" smtClean="0"/>
              <a:t>Skalabilnost</a:t>
            </a:r>
            <a:endParaRPr lang="en-US" sz="2000" b="1" dirty="0" smtClean="0"/>
          </a:p>
          <a:p>
            <a:pPr lvl="1" eaLnBrk="1" hangingPunct="1"/>
            <a:r>
              <a:rPr lang="en-US" sz="1600" dirty="0" smtClean="0"/>
              <a:t> </a:t>
            </a:r>
            <a:r>
              <a:rPr lang="hr-HR" sz="1600" dirty="0" smtClean="0"/>
              <a:t>Može li </a:t>
            </a:r>
            <a:r>
              <a:rPr lang="en-US" sz="1600" dirty="0" smtClean="0"/>
              <a:t>fabric </a:t>
            </a:r>
            <a:r>
              <a:rPr lang="hr-HR" sz="1600" dirty="0" smtClean="0"/>
              <a:t>rasti</a:t>
            </a:r>
            <a:r>
              <a:rPr lang="en-US" sz="1600" dirty="0" smtClean="0"/>
              <a:t>, </a:t>
            </a:r>
            <a:r>
              <a:rPr lang="hr-HR" sz="1600" dirty="0" smtClean="0"/>
              <a:t>odnosno, može li počet mala i onda narasti?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 </a:t>
            </a:r>
            <a:r>
              <a:rPr lang="hr-HR" sz="2000" b="1" dirty="0" smtClean="0"/>
              <a:t>Brzina prospajanja</a:t>
            </a:r>
            <a:endParaRPr lang="en-US" sz="2000" b="1" dirty="0" smtClean="0"/>
          </a:p>
          <a:p>
            <a:pPr lvl="1" eaLnBrk="1" hangingPunct="1"/>
            <a:r>
              <a:rPr lang="en-US" sz="1600" dirty="0" smtClean="0"/>
              <a:t> </a:t>
            </a:r>
            <a:r>
              <a:rPr lang="hr-HR" sz="1600" dirty="0" smtClean="0"/>
              <a:t>Koje je vrijeme rekonfiguracije</a:t>
            </a:r>
            <a:r>
              <a:rPr lang="en-US" sz="1600" dirty="0" smtClean="0"/>
              <a:t>?</a:t>
            </a:r>
          </a:p>
          <a:p>
            <a:pPr lvl="1" eaLnBrk="1" hangingPunct="1"/>
            <a:r>
              <a:rPr lang="en-US" sz="1600" dirty="0" smtClean="0"/>
              <a:t> &lt;50 ms </a:t>
            </a:r>
            <a:r>
              <a:rPr lang="hr-HR" sz="1600" dirty="0" smtClean="0"/>
              <a:t>za </a:t>
            </a:r>
            <a:r>
              <a:rPr lang="en-US" sz="1600" dirty="0" smtClean="0"/>
              <a:t>SDH/SONET</a:t>
            </a:r>
            <a:r>
              <a:rPr lang="hr-HR" sz="1600" dirty="0" smtClean="0"/>
              <a:t>, </a:t>
            </a:r>
            <a:r>
              <a:rPr lang="en-US" sz="1600" dirty="0" smtClean="0"/>
              <a:t> ns </a:t>
            </a:r>
            <a:r>
              <a:rPr lang="hr-HR" sz="1600" dirty="0" smtClean="0"/>
              <a:t>za optičke paketske aplikacije</a:t>
            </a:r>
            <a:endParaRPr lang="en-US" sz="1600" dirty="0" smtClean="0"/>
          </a:p>
          <a:p>
            <a:pPr eaLnBrk="1" hangingPunct="1"/>
            <a:r>
              <a:rPr lang="hr-HR" sz="2000" b="1" dirty="0" smtClean="0"/>
              <a:t>Gobitak umetanja (</a:t>
            </a:r>
            <a:r>
              <a:rPr lang="en-US" sz="2000" b="1" dirty="0" smtClean="0"/>
              <a:t>Insertion loss</a:t>
            </a:r>
            <a:r>
              <a:rPr lang="hr-HR" sz="2000" b="1" dirty="0" smtClean="0"/>
              <a:t>)</a:t>
            </a:r>
            <a:r>
              <a:rPr lang="en-US" sz="2000" dirty="0" smtClean="0"/>
              <a:t> </a:t>
            </a:r>
            <a:endParaRPr lang="en-US" sz="2000" b="1" dirty="0" smtClean="0"/>
          </a:p>
          <a:p>
            <a:pPr lvl="1" eaLnBrk="1" hangingPunct="1"/>
            <a:r>
              <a:rPr lang="hr-HR" sz="1600" dirty="0" smtClean="0"/>
              <a:t>Koliko je snage izgubljeno u prospojniku</a:t>
            </a:r>
            <a:r>
              <a:rPr lang="en-US" sz="1600" dirty="0" smtClean="0"/>
              <a:t>?</a:t>
            </a:r>
          </a:p>
          <a:p>
            <a:pPr eaLnBrk="1" hangingPunct="1"/>
            <a:r>
              <a:rPr lang="en-US" sz="2000" b="1" dirty="0" smtClean="0"/>
              <a:t> </a:t>
            </a:r>
            <a:r>
              <a:rPr lang="hr-HR" sz="2000" b="1" dirty="0" smtClean="0"/>
              <a:t>Osjetljivost polarizacije</a:t>
            </a:r>
            <a:endParaRPr lang="en-US" sz="2000" b="1" dirty="0" smtClean="0"/>
          </a:p>
          <a:p>
            <a:pPr lvl="1" eaLnBrk="1" hangingPunct="1"/>
            <a:r>
              <a:rPr lang="en-US" sz="1600" dirty="0" smtClean="0"/>
              <a:t> </a:t>
            </a:r>
            <a:r>
              <a:rPr lang="hr-HR" sz="1600" dirty="0" smtClean="0"/>
              <a:t>Neki prospojni elementi imaju gubitke koji ovise o polarizaciji signala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 </a:t>
            </a:r>
            <a:r>
              <a:rPr lang="hr-HR" sz="2000" b="1" dirty="0" smtClean="0"/>
              <a:t>Veličina/snaga/cijena</a:t>
            </a:r>
            <a:endParaRPr lang="en-US" sz="2000" b="1" dirty="0" smtClean="0"/>
          </a:p>
          <a:p>
            <a:pPr lvl="1" eaLnBrk="1" hangingPunct="1"/>
            <a:r>
              <a:rPr lang="hr-HR" sz="1600" dirty="0" smtClean="0"/>
              <a:t>Važna svojstva za mrežne operatore, optičke tehnoloije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20354852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Mehanički prospojnici</a:t>
            </a:r>
            <a:endParaRPr lang="en-US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hr-HR" dirty="0" smtClean="0"/>
              <a:t>Primjer uključuje</a:t>
            </a:r>
            <a:r>
              <a:rPr lang="en-US" dirty="0" smtClean="0"/>
              <a:t>:</a:t>
            </a:r>
            <a:endParaRPr lang="en-US" dirty="0"/>
          </a:p>
          <a:p>
            <a:pPr marL="740664" lvl="1" eaLnBrk="1" fontAlgn="auto" hangingPunct="1">
              <a:spcAft>
                <a:spcPts val="0"/>
              </a:spcAft>
              <a:buFont typeface="Wingdings"/>
              <a:buChar char=""/>
              <a:defRPr/>
            </a:pPr>
            <a:r>
              <a:rPr lang="hr-HR" dirty="0" smtClean="0"/>
              <a:t>Pokretna zrcala koja ulaze i izlaze iz opt. puta</a:t>
            </a:r>
            <a:endParaRPr lang="en-US" dirty="0"/>
          </a:p>
          <a:p>
            <a:pPr marL="740664" lvl="1" eaLnBrk="1" fontAlgn="auto" hangingPunct="1">
              <a:spcAft>
                <a:spcPts val="0"/>
              </a:spcAft>
              <a:buFont typeface="Wingdings"/>
              <a:buChar char=""/>
              <a:defRPr/>
            </a:pPr>
            <a:r>
              <a:rPr lang="hr-HR" dirty="0" smtClean="0"/>
              <a:t>Savijanje ili istezanje vlakna u sprežniku mijenja vrijednost </a:t>
            </a:r>
            <a:r>
              <a:rPr lang="en-US" dirty="0" smtClean="0"/>
              <a:t>α </a:t>
            </a:r>
            <a:endParaRPr lang="en-US" dirty="0"/>
          </a:p>
          <a:p>
            <a:pPr marL="740664" lvl="1" eaLnBrk="1" fontAlgn="auto" hangingPunct="1">
              <a:spcAft>
                <a:spcPts val="0"/>
              </a:spcAft>
              <a:buFont typeface="Wingdings"/>
              <a:buChar char=""/>
              <a:defRPr/>
            </a:pPr>
            <a:r>
              <a:rPr lang="hr-HR" dirty="0" smtClean="0"/>
              <a:t>Mali gubitak umetanja</a:t>
            </a:r>
            <a:r>
              <a:rPr lang="en-US" dirty="0" smtClean="0"/>
              <a:t>, </a:t>
            </a:r>
            <a:r>
              <a:rPr lang="hr-HR" dirty="0" smtClean="0"/>
              <a:t>malo preslušavanje i relativno jeftino</a:t>
            </a:r>
            <a:r>
              <a:rPr lang="en-US" dirty="0" smtClean="0"/>
              <a:t> </a:t>
            </a:r>
            <a:r>
              <a:rPr lang="hr-HR" dirty="0" smtClean="0"/>
              <a:t>i dobro proučeno za crossbar</a:t>
            </a:r>
            <a:endParaRPr lang="en-US" dirty="0"/>
          </a:p>
          <a:p>
            <a:pPr marL="411480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hr-HR" dirty="0" smtClean="0"/>
              <a:t>vrijeme prospajanja od nekoliko ms i mali broj portova(mala prospojnost, zaštita i raspoloživost)</a:t>
            </a:r>
          </a:p>
          <a:p>
            <a:pPr marL="411480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hr-HR" dirty="0" smtClean="0"/>
              <a:t>Dugoročna pouzdanost</a:t>
            </a:r>
            <a:r>
              <a:rPr lang="en-US" dirty="0" smtClean="0"/>
              <a:t>? </a:t>
            </a:r>
            <a:endParaRPr lang="en-US" dirty="0"/>
          </a:p>
          <a:p>
            <a:pPr marL="411480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hr-HR" dirty="0" smtClean="0"/>
              <a:t>Moguće kaskadno spajanje ali ima boljih načina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50829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323850" y="1196975"/>
            <a:ext cx="85693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GB" sz="2200" dirty="0">
              <a:latin typeface="Corbe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MEMS Prospojnici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MEMS (Mi</a:t>
            </a:r>
            <a:r>
              <a:rPr lang="hr-HR" sz="2300" dirty="0" smtClean="0"/>
              <a:t>k</a:t>
            </a:r>
            <a:r>
              <a:rPr lang="en-US" sz="2300" dirty="0" err="1" smtClean="0"/>
              <a:t>ro-ele</a:t>
            </a:r>
            <a:r>
              <a:rPr lang="hr-HR" sz="2300" dirty="0" smtClean="0"/>
              <a:t>k</a:t>
            </a:r>
            <a:r>
              <a:rPr lang="en-US" sz="2300" dirty="0" err="1" smtClean="0"/>
              <a:t>tro-mehani</a:t>
            </a:r>
            <a:r>
              <a:rPr lang="hr-HR" sz="2300" dirty="0" smtClean="0"/>
              <a:t>čki</a:t>
            </a:r>
            <a:r>
              <a:rPr lang="en-US" sz="2300" dirty="0" smtClean="0"/>
              <a:t> s</a:t>
            </a:r>
            <a:r>
              <a:rPr lang="hr-HR" sz="2300" dirty="0" smtClean="0"/>
              <a:t>ustavi</a:t>
            </a:r>
            <a:r>
              <a:rPr lang="en-US" sz="2300" dirty="0" smtClean="0"/>
              <a:t>) </a:t>
            </a:r>
            <a:r>
              <a:rPr lang="hr-HR" sz="2300" dirty="0" smtClean="0"/>
              <a:t>su</a:t>
            </a:r>
            <a:r>
              <a:rPr lang="en-US" sz="2300" dirty="0" smtClean="0"/>
              <a:t> </a:t>
            </a:r>
            <a:r>
              <a:rPr lang="hr-HR" sz="2300" dirty="0" smtClean="0"/>
              <a:t>mali mehanizmi </a:t>
            </a:r>
            <a:r>
              <a:rPr lang="en-US" sz="2300" dirty="0" smtClean="0"/>
              <a:t> </a:t>
            </a:r>
            <a:r>
              <a:rPr lang="hr-HR" sz="2300" dirty="0" smtClean="0"/>
              <a:t>napravljeni od poluvodičkih materijala kao što je silicij</a:t>
            </a:r>
            <a:endParaRPr lang="en-US" sz="2300" dirty="0" smtClean="0"/>
          </a:p>
          <a:p>
            <a:r>
              <a:rPr lang="hr-HR" sz="2300" dirty="0" smtClean="0"/>
              <a:t>Obuhvaćaju pomicanje zrcala u 2D ili 3D geometriji</a:t>
            </a:r>
            <a:endParaRPr lang="en-US" sz="2300" dirty="0" smtClean="0"/>
          </a:p>
          <a:p>
            <a:r>
              <a:rPr lang="hr-HR" sz="2300" dirty="0" smtClean="0"/>
              <a:t>U 2D , zrcala se pomiću gore-dolje stvarajući poprečni prospojnik</a:t>
            </a:r>
            <a:endParaRPr lang="en-US" sz="2300" dirty="0" smtClean="0"/>
          </a:p>
          <a:p>
            <a:r>
              <a:rPr lang="hr-HR" sz="2300" dirty="0" smtClean="0"/>
              <a:t>U 3D zrcala se pomiću u svim smjerovima. Nizovi su uređeni u parove, jedan prema drugom, i pod kutem od 90 stupnjeva jedan prema drugom. Dolazeće svijetlo je usmjereno prema zrcalu u prvom nizu koje ga zakreće prema predodređenom zrcalu u sekundi. Tako se odbija svijetlo na unaprijed određen izlaz.</a:t>
            </a:r>
            <a:endParaRPr lang="en-US" sz="2300" dirty="0" smtClean="0"/>
          </a:p>
        </p:txBody>
      </p:sp>
    </p:spTree>
    <p:extLst>
      <p:ext uri="{BB962C8B-B14F-4D97-AF65-F5344CB8AC3E}">
        <p14:creationId xmlns="" xmlns:p14="http://schemas.microsoft.com/office/powerpoint/2010/main" val="7544623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ChangeArrowheads="1"/>
          </p:cNvSpPr>
          <p:nvPr/>
        </p:nvSpPr>
        <p:spPr bwMode="auto">
          <a:xfrm>
            <a:off x="323850" y="1196975"/>
            <a:ext cx="85693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2200" dirty="0">
              <a:latin typeface="Corbe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MEMS </a:t>
            </a:r>
            <a:r>
              <a:rPr lang="hr-HR" dirty="0" smtClean="0"/>
              <a:t>Tehnologija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MEMS </a:t>
            </a:r>
            <a:r>
              <a:rPr lang="hr-HR" sz="2800" dirty="0" smtClean="0"/>
              <a:t>zrcala</a:t>
            </a:r>
            <a:r>
              <a:rPr lang="en-US" sz="2800" dirty="0" smtClean="0"/>
              <a:t>: </a:t>
            </a:r>
            <a:r>
              <a:rPr lang="hr-HR" sz="2800" dirty="0" smtClean="0"/>
              <a:t>zlatom obloženi silicij, aktiviran elektrostatički</a:t>
            </a:r>
            <a:endParaRPr lang="en-US" sz="2800" dirty="0" smtClean="0"/>
          </a:p>
          <a:p>
            <a:r>
              <a:rPr lang="hr-HR" sz="2800" dirty="0" smtClean="0"/>
              <a:t>Brzo prospajanje</a:t>
            </a:r>
            <a:r>
              <a:rPr lang="en-US" sz="2800" dirty="0" smtClean="0"/>
              <a:t>(&lt;10 ms)</a:t>
            </a:r>
          </a:p>
          <a:p>
            <a:r>
              <a:rPr lang="hr-HR" dirty="0" smtClean="0"/>
              <a:t>Širok spektar valne duljine</a:t>
            </a:r>
            <a:r>
              <a:rPr lang="en-US" sz="2800" dirty="0" smtClean="0"/>
              <a:t>(1290 - 1620 nm)</a:t>
            </a:r>
          </a:p>
          <a:p>
            <a:r>
              <a:rPr lang="hr-HR" sz="2800" dirty="0" smtClean="0"/>
              <a:t>Mali uneseni gubitak (</a:t>
            </a:r>
            <a:r>
              <a:rPr lang="en-US" sz="2800" dirty="0" smtClean="0"/>
              <a:t>insertion loss</a:t>
            </a:r>
            <a:r>
              <a:rPr lang="hr-HR" sz="2800" dirty="0" smtClean="0"/>
              <a:t>)</a:t>
            </a:r>
            <a:endParaRPr lang="en-US" sz="2800" dirty="0" smtClean="0"/>
          </a:p>
          <a:p>
            <a:r>
              <a:rPr lang="hr-HR" dirty="0" smtClean="0"/>
              <a:t>Nisko preslušavanje</a:t>
            </a:r>
            <a:endParaRPr lang="en-US" sz="2800" dirty="0" smtClean="0"/>
          </a:p>
          <a:p>
            <a:r>
              <a:rPr lang="hr-HR" sz="2800" dirty="0" smtClean="0"/>
              <a:t>Skalabilni za velike prospojne matrice</a:t>
            </a:r>
            <a:endParaRPr lang="en-US" sz="2800" dirty="0" smtClean="0"/>
          </a:p>
          <a:p>
            <a:r>
              <a:rPr lang="hr-HR" sz="2800" dirty="0" smtClean="0"/>
              <a:t>Prikladni za druge primjene (npr. Primjenjivi optički prigušivači, spektralna izravnanja)</a:t>
            </a: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9348971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MEMS </a:t>
            </a:r>
            <a:r>
              <a:rPr lang="hr-HR" dirty="0" smtClean="0"/>
              <a:t>Prospojnici</a:t>
            </a:r>
            <a:endParaRPr lang="en-US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hr-HR" sz="2200" dirty="0" smtClean="0"/>
              <a:t>Mali mehanički uređaji na silicijskim podlogama. U optičkim mrežama MEMS se odnosi na mala zrcala od nekoliko stotina mikrometara</a:t>
            </a:r>
            <a:endParaRPr lang="en-US" sz="2200" dirty="0"/>
          </a:p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hr-HR" sz="2200" dirty="0" smtClean="0"/>
              <a:t>Zrcala mogu biti digitalno (samo dvije pozicije – za poprečne arhitekture )ili analogno </a:t>
            </a:r>
            <a:r>
              <a:rPr lang="en-US" sz="2200" dirty="0" smtClean="0"/>
              <a:t>(</a:t>
            </a:r>
            <a:r>
              <a:rPr lang="hr-HR" sz="2200" dirty="0" smtClean="0"/>
              <a:t>nekoliko pozicija - </a:t>
            </a:r>
            <a:r>
              <a:rPr lang="en-US" sz="2200" dirty="0" smtClean="0"/>
              <a:t>1*</a:t>
            </a:r>
            <a:r>
              <a:rPr lang="en-US" sz="2200" i="1" dirty="0" smtClean="0"/>
              <a:t>n</a:t>
            </a:r>
            <a:r>
              <a:rPr lang="en-US" sz="2200" dirty="0" smtClean="0"/>
              <a:t> </a:t>
            </a:r>
            <a:r>
              <a:rPr lang="hr-HR" sz="2200" dirty="0" smtClean="0"/>
              <a:t>prospojnika</a:t>
            </a:r>
            <a:r>
              <a:rPr lang="en-US" sz="2200" dirty="0" smtClean="0"/>
              <a:t>) </a:t>
            </a:r>
            <a:r>
              <a:rPr lang="hr-HR" sz="2200" dirty="0" smtClean="0"/>
              <a:t>upravljana</a:t>
            </a:r>
            <a:endParaRPr lang="hr-HR" sz="2200" dirty="0"/>
          </a:p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hr-HR" sz="2200" dirty="0" smtClean="0"/>
              <a:t>Skalabilnost: 2D podsustavi se skaliraju na </a:t>
            </a:r>
            <a:r>
              <a:rPr lang="en-GB" sz="2200" dirty="0" smtClean="0"/>
              <a:t>32x32</a:t>
            </a:r>
            <a:r>
              <a:rPr lang="hr-HR" sz="2200" dirty="0"/>
              <a:t>; </a:t>
            </a:r>
            <a:r>
              <a:rPr lang="hr-HR" sz="2200" dirty="0" smtClean="0"/>
              <a:t>višestruki</a:t>
            </a:r>
            <a:r>
              <a:rPr lang="en-GB" sz="2200" dirty="0" smtClean="0"/>
              <a:t> </a:t>
            </a:r>
            <a:r>
              <a:rPr lang="en-GB" sz="2200" dirty="0"/>
              <a:t>2D </a:t>
            </a:r>
            <a:r>
              <a:rPr lang="hr-HR" sz="2200" dirty="0" smtClean="0"/>
              <a:t>se skaliraju na </a:t>
            </a:r>
            <a:r>
              <a:rPr lang="en-GB" sz="2200" dirty="0" smtClean="0"/>
              <a:t>512x512</a:t>
            </a:r>
            <a:r>
              <a:rPr lang="hr-HR" sz="2200" dirty="0"/>
              <a:t>; </a:t>
            </a:r>
            <a:r>
              <a:rPr lang="en-GB" sz="2200" dirty="0"/>
              <a:t>3D </a:t>
            </a:r>
            <a:r>
              <a:rPr lang="hr-HR" sz="2200" dirty="0" smtClean="0"/>
              <a:t>se skaliraju na </a:t>
            </a:r>
            <a:r>
              <a:rPr lang="en-GB" sz="2200" dirty="0" smtClean="0"/>
              <a:t>&gt;1000x1000</a:t>
            </a:r>
            <a:endParaRPr lang="en-GB" sz="2200" dirty="0"/>
          </a:p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hr-HR" sz="2200" dirty="0" smtClean="0"/>
              <a:t>Brzina prospajanja</a:t>
            </a:r>
            <a:r>
              <a:rPr lang="en-GB" sz="2200" dirty="0" smtClean="0"/>
              <a:t>:</a:t>
            </a:r>
            <a:r>
              <a:rPr lang="hr-HR" sz="2200" dirty="0" smtClean="0"/>
              <a:t> </a:t>
            </a:r>
            <a:r>
              <a:rPr lang="en-GB" sz="2200" dirty="0"/>
              <a:t>10 ms (8x8)</a:t>
            </a:r>
            <a:r>
              <a:rPr lang="hr-HR" sz="2200" dirty="0"/>
              <a:t>; </a:t>
            </a:r>
            <a:r>
              <a:rPr lang="en-GB" sz="2200" dirty="0"/>
              <a:t>20 ms (16x16)</a:t>
            </a:r>
            <a:r>
              <a:rPr lang="hr-HR" sz="2200" dirty="0"/>
              <a:t>; </a:t>
            </a:r>
          </a:p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hr-HR" sz="2200" dirty="0" smtClean="0"/>
              <a:t>Gubici</a:t>
            </a:r>
            <a:r>
              <a:rPr lang="en-GB" sz="2200" dirty="0" smtClean="0"/>
              <a:t>:</a:t>
            </a:r>
            <a:r>
              <a:rPr lang="hr-HR" sz="2200" dirty="0" smtClean="0"/>
              <a:t> </a:t>
            </a:r>
            <a:r>
              <a:rPr lang="en-GB" sz="2200" dirty="0"/>
              <a:t>3 dB (4x4), 16x16 (7 dB) </a:t>
            </a:r>
          </a:p>
          <a:p>
            <a:pPr marL="411480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Char char=""/>
              <a:defRPr/>
            </a:pPr>
            <a:r>
              <a:rPr lang="en-GB" sz="2200" dirty="0"/>
              <a:t>Port-port </a:t>
            </a:r>
            <a:r>
              <a:rPr lang="hr-HR" sz="2200" dirty="0" smtClean="0"/>
              <a:t>ponovljivost</a:t>
            </a:r>
            <a:r>
              <a:rPr lang="en-GB" sz="2200" dirty="0" smtClean="0"/>
              <a:t>:</a:t>
            </a:r>
            <a:r>
              <a:rPr lang="hr-HR" sz="2200" dirty="0" smtClean="0"/>
              <a:t> Svjetlo putuje različitim udaljenostima između</a:t>
            </a:r>
            <a:r>
              <a:rPr lang="en-GB" sz="2200" dirty="0" smtClean="0"/>
              <a:t> port</a:t>
            </a:r>
            <a:r>
              <a:rPr lang="hr-HR" sz="2200" dirty="0" smtClean="0"/>
              <a:t>ova do</a:t>
            </a:r>
            <a:r>
              <a:rPr lang="en-GB" sz="2200" dirty="0" smtClean="0"/>
              <a:t> </a:t>
            </a:r>
            <a:r>
              <a:rPr lang="en-GB" sz="2200" dirty="0"/>
              <a:t>3 dB </a:t>
            </a:r>
            <a:r>
              <a:rPr lang="hr-HR" sz="2200" dirty="0" smtClean="0"/>
              <a:t>za</a:t>
            </a:r>
            <a:r>
              <a:rPr lang="en-GB" sz="2200" dirty="0" smtClean="0"/>
              <a:t> </a:t>
            </a:r>
            <a:r>
              <a:rPr lang="en-GB" sz="2200" dirty="0"/>
              <a:t>16x16 </a:t>
            </a:r>
            <a:r>
              <a:rPr lang="hr-HR" sz="2200" dirty="0" smtClean="0"/>
              <a:t>uređaj</a:t>
            </a:r>
            <a:endParaRPr 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425410422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304800"/>
            <a:ext cx="77724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Multipleksni </a:t>
            </a:r>
            <a:r>
              <a:rPr lang="en-US" dirty="0" err="1"/>
              <a:t>sustavi</a:t>
            </a:r>
            <a:endParaRPr lang="en-US" dirty="0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1266825" y="1901825"/>
          <a:ext cx="6657975" cy="4344988"/>
        </p:xfrm>
        <a:graphic>
          <a:graphicData uri="http://schemas.openxmlformats.org/presentationml/2006/ole">
            <p:oleObj spid="_x0000_s2055" name="Picture" r:id="rId4" imgW="7211568" imgH="4344924" progId="Word.Picture.8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979431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142844" y="3786190"/>
            <a:ext cx="4881562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err="1">
                <a:solidFill>
                  <a:schemeClr val="bg1"/>
                </a:solidFill>
                <a:latin typeface="Corbel" pitchFamily="34" charset="0"/>
              </a:rPr>
              <a:t>NxN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orbel" pitchFamily="34" charset="0"/>
              </a:rPr>
              <a:t>prospojnik</a:t>
            </a:r>
            <a:r>
              <a:rPr lang="en-US" sz="2000" dirty="0" smtClean="0">
                <a:solidFill>
                  <a:schemeClr val="bg1"/>
                </a:solidFill>
                <a:latin typeface="Corbel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</a:rPr>
              <a:t>N</a:t>
            </a:r>
            <a:r>
              <a:rPr lang="en-US" sz="2000" baseline="30000" dirty="0">
                <a:solidFill>
                  <a:schemeClr val="bg1"/>
                </a:solidFill>
                <a:latin typeface="Corbel" pitchFamily="34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orbel" pitchFamily="34" charset="0"/>
              </a:rPr>
              <a:t>zrcala</a:t>
            </a:r>
            <a:endParaRPr lang="en-US" sz="2000" dirty="0">
              <a:solidFill>
                <a:schemeClr val="bg1"/>
              </a:solidFill>
              <a:latin typeface="Corbel" pitchFamily="34" charset="0"/>
            </a:endParaRP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r-HR" sz="2000" dirty="0" smtClean="0">
                <a:solidFill>
                  <a:schemeClr val="bg1"/>
                </a:solidFill>
                <a:latin typeface="Corbel" pitchFamily="34" charset="0"/>
              </a:rPr>
              <a:t>Jednostavna upravljačka elektronika</a:t>
            </a:r>
            <a:endParaRPr lang="en-US" sz="2000" dirty="0">
              <a:solidFill>
                <a:schemeClr val="bg1"/>
              </a:solidFill>
              <a:latin typeface="Corbel" pitchFamily="34" charset="0"/>
            </a:endParaRP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r-HR" sz="2000" dirty="0" smtClean="0">
                <a:solidFill>
                  <a:schemeClr val="bg1"/>
                </a:solidFill>
                <a:latin typeface="Corbel" pitchFamily="34" charset="0"/>
              </a:rPr>
              <a:t>Planaran pristup slobodnom prostoru</a:t>
            </a:r>
            <a:endParaRPr lang="en-US" sz="2000" dirty="0">
              <a:solidFill>
                <a:schemeClr val="bg1"/>
              </a:solidFill>
              <a:latin typeface="Corbel" pitchFamily="34" charset="0"/>
            </a:endParaRP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r-HR" sz="2000" dirty="0" smtClean="0">
                <a:solidFill>
                  <a:schemeClr val="bg1"/>
                </a:solidFill>
                <a:latin typeface="Corbel" pitchFamily="34" charset="0"/>
              </a:rPr>
              <a:t>Veliki gubitak za velike prospojne matrice</a:t>
            </a:r>
            <a:r>
              <a:rPr lang="en-US" sz="2000" dirty="0" smtClean="0">
                <a:solidFill>
                  <a:schemeClr val="bg1"/>
                </a:solidFill>
                <a:latin typeface="Corbel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163844" name="Group 73"/>
          <p:cNvGrpSpPr>
            <a:grpSpLocks/>
          </p:cNvGrpSpPr>
          <p:nvPr/>
        </p:nvGrpSpPr>
        <p:grpSpPr bwMode="auto">
          <a:xfrm>
            <a:off x="5778153" y="3843338"/>
            <a:ext cx="3105497" cy="1931987"/>
            <a:chOff x="1630" y="968"/>
            <a:chExt cx="2562" cy="1729"/>
          </a:xfrm>
        </p:grpSpPr>
        <p:sp>
          <p:nvSpPr>
            <p:cNvPr id="163849" name="Rectangle 74"/>
            <p:cNvSpPr>
              <a:spLocks noChangeArrowheads="1"/>
            </p:cNvSpPr>
            <p:nvPr/>
          </p:nvSpPr>
          <p:spPr bwMode="auto">
            <a:xfrm>
              <a:off x="2635" y="1073"/>
              <a:ext cx="553" cy="1269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50" name="AutoShape 75"/>
            <p:cNvSpPr>
              <a:spLocks noChangeArrowheads="1"/>
            </p:cNvSpPr>
            <p:nvPr/>
          </p:nvSpPr>
          <p:spPr bwMode="auto">
            <a:xfrm rot="5400000">
              <a:off x="2037" y="1903"/>
              <a:ext cx="469" cy="133"/>
            </a:xfrm>
            <a:custGeom>
              <a:avLst/>
              <a:gdLst>
                <a:gd name="T0" fmla="*/ 9 w 21600"/>
                <a:gd name="T1" fmla="*/ 0 h 21600"/>
                <a:gd name="T2" fmla="*/ 5 w 21600"/>
                <a:gd name="T3" fmla="*/ 1 h 21600"/>
                <a:gd name="T4" fmla="*/ 1 w 21600"/>
                <a:gd name="T5" fmla="*/ 0 h 21600"/>
                <a:gd name="T6" fmla="*/ 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3 w 21600"/>
                <a:gd name="T13" fmla="*/ 4547 h 21600"/>
                <a:gd name="T14" fmla="*/ 17087 w 21600"/>
                <a:gd name="T15" fmla="*/ 1705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51" name="Line 76"/>
            <p:cNvSpPr>
              <a:spLocks noChangeShapeType="1"/>
            </p:cNvSpPr>
            <p:nvPr/>
          </p:nvSpPr>
          <p:spPr bwMode="auto">
            <a:xfrm>
              <a:off x="2338" y="1840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2" name="Line 77"/>
            <p:cNvSpPr>
              <a:spLocks noChangeShapeType="1"/>
            </p:cNvSpPr>
            <p:nvPr/>
          </p:nvSpPr>
          <p:spPr bwMode="auto">
            <a:xfrm>
              <a:off x="2341" y="1932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3" name="Line 78"/>
            <p:cNvSpPr>
              <a:spLocks noChangeShapeType="1"/>
            </p:cNvSpPr>
            <p:nvPr/>
          </p:nvSpPr>
          <p:spPr bwMode="auto">
            <a:xfrm>
              <a:off x="2345" y="2116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4" name="Line 79"/>
            <p:cNvSpPr>
              <a:spLocks noChangeShapeType="1"/>
            </p:cNvSpPr>
            <p:nvPr/>
          </p:nvSpPr>
          <p:spPr bwMode="auto">
            <a:xfrm>
              <a:off x="2474" y="1954"/>
              <a:ext cx="0" cy="1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5" name="AutoShape 80"/>
            <p:cNvSpPr>
              <a:spLocks noChangeArrowheads="1"/>
            </p:cNvSpPr>
            <p:nvPr/>
          </p:nvSpPr>
          <p:spPr bwMode="auto">
            <a:xfrm rot="5400000">
              <a:off x="2037" y="1246"/>
              <a:ext cx="469" cy="133"/>
            </a:xfrm>
            <a:custGeom>
              <a:avLst/>
              <a:gdLst>
                <a:gd name="T0" fmla="*/ 9 w 21600"/>
                <a:gd name="T1" fmla="*/ 0 h 21600"/>
                <a:gd name="T2" fmla="*/ 5 w 21600"/>
                <a:gd name="T3" fmla="*/ 1 h 21600"/>
                <a:gd name="T4" fmla="*/ 1 w 21600"/>
                <a:gd name="T5" fmla="*/ 0 h 21600"/>
                <a:gd name="T6" fmla="*/ 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3 w 21600"/>
                <a:gd name="T13" fmla="*/ 4547 h 21600"/>
                <a:gd name="T14" fmla="*/ 17087 w 21600"/>
                <a:gd name="T15" fmla="*/ 1705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56" name="Line 81"/>
            <p:cNvSpPr>
              <a:spLocks noChangeShapeType="1"/>
            </p:cNvSpPr>
            <p:nvPr/>
          </p:nvSpPr>
          <p:spPr bwMode="auto">
            <a:xfrm>
              <a:off x="2338" y="1183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7" name="Line 82"/>
            <p:cNvSpPr>
              <a:spLocks noChangeShapeType="1"/>
            </p:cNvSpPr>
            <p:nvPr/>
          </p:nvSpPr>
          <p:spPr bwMode="auto">
            <a:xfrm>
              <a:off x="2341" y="1275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8" name="Line 83"/>
            <p:cNvSpPr>
              <a:spLocks noChangeShapeType="1"/>
            </p:cNvSpPr>
            <p:nvPr/>
          </p:nvSpPr>
          <p:spPr bwMode="auto">
            <a:xfrm>
              <a:off x="2345" y="1459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59" name="Line 84"/>
            <p:cNvSpPr>
              <a:spLocks noChangeShapeType="1"/>
            </p:cNvSpPr>
            <p:nvPr/>
          </p:nvSpPr>
          <p:spPr bwMode="auto">
            <a:xfrm>
              <a:off x="2474" y="1297"/>
              <a:ext cx="0" cy="1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0" name="AutoShape 85"/>
            <p:cNvSpPr>
              <a:spLocks noChangeArrowheads="1"/>
            </p:cNvSpPr>
            <p:nvPr/>
          </p:nvSpPr>
          <p:spPr bwMode="auto">
            <a:xfrm rot="-5400000">
              <a:off x="3297" y="1246"/>
              <a:ext cx="469" cy="132"/>
            </a:xfrm>
            <a:custGeom>
              <a:avLst/>
              <a:gdLst>
                <a:gd name="T0" fmla="*/ 9 w 21600"/>
                <a:gd name="T1" fmla="*/ 0 h 21600"/>
                <a:gd name="T2" fmla="*/ 5 w 21600"/>
                <a:gd name="T3" fmla="*/ 1 h 21600"/>
                <a:gd name="T4" fmla="*/ 1 w 21600"/>
                <a:gd name="T5" fmla="*/ 0 h 21600"/>
                <a:gd name="T6" fmla="*/ 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3 w 21600"/>
                <a:gd name="T13" fmla="*/ 4582 h 21600"/>
                <a:gd name="T14" fmla="*/ 17087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61" name="Line 86"/>
            <p:cNvSpPr>
              <a:spLocks noChangeShapeType="1"/>
            </p:cNvSpPr>
            <p:nvPr/>
          </p:nvSpPr>
          <p:spPr bwMode="auto">
            <a:xfrm rot="10800000">
              <a:off x="3182" y="1466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2" name="Line 87"/>
            <p:cNvSpPr>
              <a:spLocks noChangeShapeType="1"/>
            </p:cNvSpPr>
            <p:nvPr/>
          </p:nvSpPr>
          <p:spPr bwMode="auto">
            <a:xfrm rot="10800000">
              <a:off x="3180" y="1273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3" name="Line 88"/>
            <p:cNvSpPr>
              <a:spLocks noChangeShapeType="1"/>
            </p:cNvSpPr>
            <p:nvPr/>
          </p:nvSpPr>
          <p:spPr bwMode="auto">
            <a:xfrm rot="10800000">
              <a:off x="3179" y="1180"/>
              <a:ext cx="28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4" name="Line 89"/>
            <p:cNvSpPr>
              <a:spLocks noChangeShapeType="1"/>
            </p:cNvSpPr>
            <p:nvPr/>
          </p:nvSpPr>
          <p:spPr bwMode="auto">
            <a:xfrm rot="10800000">
              <a:off x="3283" y="1310"/>
              <a:ext cx="0" cy="1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5" name="AutoShape 90"/>
            <p:cNvSpPr>
              <a:spLocks noChangeArrowheads="1"/>
            </p:cNvSpPr>
            <p:nvPr/>
          </p:nvSpPr>
          <p:spPr bwMode="auto">
            <a:xfrm rot="-5400000">
              <a:off x="3319" y="1900"/>
              <a:ext cx="469" cy="132"/>
            </a:xfrm>
            <a:custGeom>
              <a:avLst/>
              <a:gdLst>
                <a:gd name="T0" fmla="*/ 9 w 21600"/>
                <a:gd name="T1" fmla="*/ 0 h 21600"/>
                <a:gd name="T2" fmla="*/ 5 w 21600"/>
                <a:gd name="T3" fmla="*/ 1 h 21600"/>
                <a:gd name="T4" fmla="*/ 1 w 21600"/>
                <a:gd name="T5" fmla="*/ 0 h 21600"/>
                <a:gd name="T6" fmla="*/ 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3 w 21600"/>
                <a:gd name="T13" fmla="*/ 4582 h 21600"/>
                <a:gd name="T14" fmla="*/ 17087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66" name="Line 91"/>
            <p:cNvSpPr>
              <a:spLocks noChangeShapeType="1"/>
            </p:cNvSpPr>
            <p:nvPr/>
          </p:nvSpPr>
          <p:spPr bwMode="auto">
            <a:xfrm rot="10800000">
              <a:off x="3204" y="2121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7" name="Line 92"/>
            <p:cNvSpPr>
              <a:spLocks noChangeShapeType="1"/>
            </p:cNvSpPr>
            <p:nvPr/>
          </p:nvSpPr>
          <p:spPr bwMode="auto">
            <a:xfrm rot="10800000">
              <a:off x="3202" y="1928"/>
              <a:ext cx="2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8" name="Line 93"/>
            <p:cNvSpPr>
              <a:spLocks noChangeShapeType="1"/>
            </p:cNvSpPr>
            <p:nvPr/>
          </p:nvSpPr>
          <p:spPr bwMode="auto">
            <a:xfrm rot="10800000">
              <a:off x="3201" y="1834"/>
              <a:ext cx="28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69" name="Line 94"/>
            <p:cNvSpPr>
              <a:spLocks noChangeShapeType="1"/>
            </p:cNvSpPr>
            <p:nvPr/>
          </p:nvSpPr>
          <p:spPr bwMode="auto">
            <a:xfrm rot="10800000">
              <a:off x="3306" y="1965"/>
              <a:ext cx="0" cy="1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0" name="Line 95"/>
            <p:cNvSpPr>
              <a:spLocks noChangeShapeType="1"/>
            </p:cNvSpPr>
            <p:nvPr/>
          </p:nvSpPr>
          <p:spPr bwMode="auto">
            <a:xfrm flipV="1">
              <a:off x="2676" y="1181"/>
              <a:ext cx="468" cy="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1" name="Line 96"/>
            <p:cNvSpPr>
              <a:spLocks noChangeShapeType="1"/>
            </p:cNvSpPr>
            <p:nvPr/>
          </p:nvSpPr>
          <p:spPr bwMode="auto">
            <a:xfrm>
              <a:off x="2676" y="1284"/>
              <a:ext cx="468" cy="6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2" name="Line 97"/>
            <p:cNvSpPr>
              <a:spLocks noChangeShapeType="1"/>
            </p:cNvSpPr>
            <p:nvPr/>
          </p:nvSpPr>
          <p:spPr bwMode="auto">
            <a:xfrm flipV="1">
              <a:off x="2662" y="1277"/>
              <a:ext cx="489" cy="66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3" name="Line 98"/>
            <p:cNvSpPr>
              <a:spLocks noChangeShapeType="1"/>
            </p:cNvSpPr>
            <p:nvPr/>
          </p:nvSpPr>
          <p:spPr bwMode="auto">
            <a:xfrm flipV="1">
              <a:off x="2669" y="1476"/>
              <a:ext cx="486" cy="64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4" name="Line 99"/>
            <p:cNvSpPr>
              <a:spLocks noChangeShapeType="1"/>
            </p:cNvSpPr>
            <p:nvPr/>
          </p:nvSpPr>
          <p:spPr bwMode="auto">
            <a:xfrm>
              <a:off x="2651" y="1476"/>
              <a:ext cx="504" cy="64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5" name="Oval 100"/>
            <p:cNvSpPr>
              <a:spLocks noChangeArrowheads="1"/>
            </p:cNvSpPr>
            <p:nvPr/>
          </p:nvSpPr>
          <p:spPr bwMode="auto">
            <a:xfrm>
              <a:off x="3726" y="1271"/>
              <a:ext cx="55" cy="1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76" name="Line 101"/>
            <p:cNvSpPr>
              <a:spLocks noChangeShapeType="1"/>
            </p:cNvSpPr>
            <p:nvPr/>
          </p:nvSpPr>
          <p:spPr bwMode="auto">
            <a:xfrm>
              <a:off x="3753" y="1271"/>
              <a:ext cx="41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7" name="Line 102"/>
            <p:cNvSpPr>
              <a:spLocks noChangeShapeType="1"/>
            </p:cNvSpPr>
            <p:nvPr/>
          </p:nvSpPr>
          <p:spPr bwMode="auto">
            <a:xfrm>
              <a:off x="3753" y="1371"/>
              <a:ext cx="41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8" name="Line 103"/>
            <p:cNvSpPr>
              <a:spLocks noChangeShapeType="1"/>
            </p:cNvSpPr>
            <p:nvPr/>
          </p:nvSpPr>
          <p:spPr bwMode="auto">
            <a:xfrm flipH="1">
              <a:off x="3596" y="1324"/>
              <a:ext cx="1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79" name="Oval 104"/>
            <p:cNvSpPr>
              <a:spLocks noChangeArrowheads="1"/>
            </p:cNvSpPr>
            <p:nvPr/>
          </p:nvSpPr>
          <p:spPr bwMode="auto">
            <a:xfrm>
              <a:off x="3748" y="1912"/>
              <a:ext cx="55" cy="9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80" name="Line 105"/>
            <p:cNvSpPr>
              <a:spLocks noChangeShapeType="1"/>
            </p:cNvSpPr>
            <p:nvPr/>
          </p:nvSpPr>
          <p:spPr bwMode="auto">
            <a:xfrm>
              <a:off x="3776" y="1912"/>
              <a:ext cx="41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1" name="Line 106"/>
            <p:cNvSpPr>
              <a:spLocks noChangeShapeType="1"/>
            </p:cNvSpPr>
            <p:nvPr/>
          </p:nvSpPr>
          <p:spPr bwMode="auto">
            <a:xfrm>
              <a:off x="3776" y="2011"/>
              <a:ext cx="41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2" name="Line 107"/>
            <p:cNvSpPr>
              <a:spLocks noChangeShapeType="1"/>
            </p:cNvSpPr>
            <p:nvPr/>
          </p:nvSpPr>
          <p:spPr bwMode="auto">
            <a:xfrm flipH="1">
              <a:off x="3618" y="1964"/>
              <a:ext cx="15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3" name="Oval 108"/>
            <p:cNvSpPr>
              <a:spLocks noChangeArrowheads="1"/>
            </p:cNvSpPr>
            <p:nvPr/>
          </p:nvSpPr>
          <p:spPr bwMode="auto">
            <a:xfrm rot="10800000">
              <a:off x="2025" y="1276"/>
              <a:ext cx="55" cy="9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84" name="Line 109"/>
            <p:cNvSpPr>
              <a:spLocks noChangeShapeType="1"/>
            </p:cNvSpPr>
            <p:nvPr/>
          </p:nvSpPr>
          <p:spPr bwMode="auto">
            <a:xfrm rot="10800000">
              <a:off x="1635" y="1375"/>
              <a:ext cx="41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5" name="Line 110"/>
            <p:cNvSpPr>
              <a:spLocks noChangeShapeType="1"/>
            </p:cNvSpPr>
            <p:nvPr/>
          </p:nvSpPr>
          <p:spPr bwMode="auto">
            <a:xfrm rot="10800000">
              <a:off x="1635" y="1276"/>
              <a:ext cx="41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6" name="Line 111"/>
            <p:cNvSpPr>
              <a:spLocks noChangeShapeType="1"/>
            </p:cNvSpPr>
            <p:nvPr/>
          </p:nvSpPr>
          <p:spPr bwMode="auto">
            <a:xfrm rot="10800000" flipH="1">
              <a:off x="2052" y="1323"/>
              <a:ext cx="1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7" name="Oval 112"/>
            <p:cNvSpPr>
              <a:spLocks noChangeArrowheads="1"/>
            </p:cNvSpPr>
            <p:nvPr/>
          </p:nvSpPr>
          <p:spPr bwMode="auto">
            <a:xfrm rot="10800000">
              <a:off x="2020" y="1927"/>
              <a:ext cx="55" cy="9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88" name="Line 113"/>
            <p:cNvSpPr>
              <a:spLocks noChangeShapeType="1"/>
            </p:cNvSpPr>
            <p:nvPr/>
          </p:nvSpPr>
          <p:spPr bwMode="auto">
            <a:xfrm rot="10800000">
              <a:off x="1630" y="2026"/>
              <a:ext cx="41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89" name="Line 114"/>
            <p:cNvSpPr>
              <a:spLocks noChangeShapeType="1"/>
            </p:cNvSpPr>
            <p:nvPr/>
          </p:nvSpPr>
          <p:spPr bwMode="auto">
            <a:xfrm rot="10800000">
              <a:off x="1630" y="1927"/>
              <a:ext cx="41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0" name="Line 115"/>
            <p:cNvSpPr>
              <a:spLocks noChangeShapeType="1"/>
            </p:cNvSpPr>
            <p:nvPr/>
          </p:nvSpPr>
          <p:spPr bwMode="auto">
            <a:xfrm rot="10800000" flipH="1">
              <a:off x="2046" y="1974"/>
              <a:ext cx="15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1" name="Line 116"/>
            <p:cNvSpPr>
              <a:spLocks noChangeShapeType="1"/>
            </p:cNvSpPr>
            <p:nvPr/>
          </p:nvSpPr>
          <p:spPr bwMode="auto">
            <a:xfrm>
              <a:off x="2496" y="2285"/>
              <a:ext cx="0" cy="27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2" name="Line 117"/>
            <p:cNvSpPr>
              <a:spLocks noChangeShapeType="1"/>
            </p:cNvSpPr>
            <p:nvPr/>
          </p:nvSpPr>
          <p:spPr bwMode="auto">
            <a:xfrm>
              <a:off x="2496" y="2292"/>
              <a:ext cx="14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3" name="Line 118"/>
            <p:cNvSpPr>
              <a:spLocks noChangeShapeType="1"/>
            </p:cNvSpPr>
            <p:nvPr/>
          </p:nvSpPr>
          <p:spPr bwMode="auto">
            <a:xfrm flipH="1">
              <a:off x="3327" y="2288"/>
              <a:ext cx="0" cy="27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4" name="Line 119"/>
            <p:cNvSpPr>
              <a:spLocks noChangeShapeType="1"/>
            </p:cNvSpPr>
            <p:nvPr/>
          </p:nvSpPr>
          <p:spPr bwMode="auto">
            <a:xfrm flipH="1">
              <a:off x="3187" y="2295"/>
              <a:ext cx="14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5" name="Rectangle 120"/>
            <p:cNvSpPr>
              <a:spLocks noChangeArrowheads="1"/>
            </p:cNvSpPr>
            <p:nvPr/>
          </p:nvSpPr>
          <p:spPr bwMode="auto">
            <a:xfrm>
              <a:off x="2124" y="968"/>
              <a:ext cx="1524" cy="143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3897" name="Line 122"/>
            <p:cNvSpPr>
              <a:spLocks noChangeShapeType="1"/>
            </p:cNvSpPr>
            <p:nvPr/>
          </p:nvSpPr>
          <p:spPr bwMode="auto">
            <a:xfrm>
              <a:off x="3567" y="2211"/>
              <a:ext cx="338" cy="47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3898" name="Line 123"/>
            <p:cNvSpPr>
              <a:spLocks noChangeShapeType="1"/>
            </p:cNvSpPr>
            <p:nvPr/>
          </p:nvSpPr>
          <p:spPr bwMode="auto">
            <a:xfrm>
              <a:off x="2853" y="2197"/>
              <a:ext cx="0" cy="5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63845" name="Rectangle 124"/>
          <p:cNvSpPr>
            <a:spLocks noChangeArrowheads="1"/>
          </p:cNvSpPr>
          <p:nvPr/>
        </p:nvSpPr>
        <p:spPr bwMode="auto">
          <a:xfrm>
            <a:off x="6827838" y="5749925"/>
            <a:ext cx="8715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>
                <a:solidFill>
                  <a:schemeClr val="bg1"/>
                </a:solidFill>
                <a:latin typeface="Corbel" pitchFamily="34" charset="0"/>
              </a:rPr>
              <a:t>MEMS</a:t>
            </a:r>
            <a:endParaRPr lang="en-GB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63846" name="Rectangle 125"/>
          <p:cNvSpPr>
            <a:spLocks noChangeArrowheads="1"/>
          </p:cNvSpPr>
          <p:nvPr/>
        </p:nvSpPr>
        <p:spPr bwMode="auto">
          <a:xfrm>
            <a:off x="8077200" y="5735638"/>
            <a:ext cx="871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>
                <a:solidFill>
                  <a:schemeClr val="bg1"/>
                </a:solidFill>
                <a:latin typeface="Corbel" pitchFamily="34" charset="0"/>
              </a:rPr>
              <a:t>MUX</a:t>
            </a:r>
            <a:endParaRPr lang="en-GB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63847" name="Rectangle 126"/>
          <p:cNvSpPr>
            <a:spLocks noChangeArrowheads="1"/>
          </p:cNvSpPr>
          <p:nvPr/>
        </p:nvSpPr>
        <p:spPr bwMode="auto">
          <a:xfrm>
            <a:off x="4643438" y="4214818"/>
            <a:ext cx="14097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orbel" pitchFamily="34" charset="0"/>
              </a:rPr>
              <a:t>WDM </a:t>
            </a:r>
            <a:r>
              <a:rPr lang="hr-HR" dirty="0" smtClean="0">
                <a:solidFill>
                  <a:schemeClr val="bg1"/>
                </a:solidFill>
                <a:latin typeface="Corbel" pitchFamily="34" charset="0"/>
              </a:rPr>
              <a:t>optički sustavi</a:t>
            </a:r>
            <a:endParaRPr lang="en-GB" dirty="0">
              <a:solidFill>
                <a:schemeClr val="bg1"/>
              </a:solidFill>
              <a:latin typeface="Corbel" pitchFamily="34" charset="0"/>
            </a:endParaRPr>
          </a:p>
        </p:txBody>
      </p:sp>
      <p:pic>
        <p:nvPicPr>
          <p:cNvPr id="163848" name="Picture 1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" y="1295400"/>
            <a:ext cx="7970837" cy="21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itchFamily="34" charset="0"/>
              </a:rPr>
              <a:t>2 - D MEMS </a:t>
            </a:r>
            <a:r>
              <a:rPr lang="hr-HR" dirty="0" smtClean="0">
                <a:latin typeface="Corbel" pitchFamily="34" charset="0"/>
              </a:rPr>
              <a:t>Prospojnici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339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itchFamily="34" charset="0"/>
              </a:rPr>
              <a:t>3 - D MEMS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Snopom upravljani pristup</a:t>
            </a:r>
            <a:endParaRPr lang="en-US" dirty="0"/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762000" y="5681663"/>
            <a:ext cx="77724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2600" dirty="0">
              <a:solidFill>
                <a:schemeClr val="bg1"/>
              </a:solidFill>
              <a:latin typeface="Corbel" pitchFamily="34" charset="0"/>
            </a:endParaRPr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7738" y="1957388"/>
            <a:ext cx="72485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451547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sz="4200" dirty="0" smtClean="0"/>
              <a:t>Paketsko prospajanje</a:t>
            </a:r>
            <a:endParaRPr lang="en-US" sz="4200" dirty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Pop-up (</a:t>
            </a:r>
            <a:r>
              <a:rPr lang="hr-HR" dirty="0" smtClean="0"/>
              <a:t>Digitalni</a:t>
            </a:r>
            <a:r>
              <a:rPr lang="en-US" dirty="0" smtClean="0"/>
              <a:t>) MEMS</a:t>
            </a:r>
          </a:p>
          <a:p>
            <a:pPr eaLnBrk="1" hangingPunct="1"/>
            <a:r>
              <a:rPr lang="hr-HR" dirty="0" smtClean="0"/>
              <a:t>Praktična veličina</a:t>
            </a:r>
            <a:r>
              <a:rPr lang="en-US" dirty="0" smtClean="0"/>
              <a:t>: 32x32</a:t>
            </a:r>
          </a:p>
        </p:txBody>
      </p:sp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2588" y="2844831"/>
            <a:ext cx="583882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28635914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Analogno snopom upravljano zrcalo</a:t>
            </a:r>
            <a:endParaRPr lang="en-US" dirty="0"/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>
          <a:xfrm>
            <a:off x="214282" y="1571612"/>
            <a:ext cx="4257676" cy="4572000"/>
          </a:xfrm>
        </p:spPr>
        <p:txBody>
          <a:bodyPr/>
          <a:lstStyle/>
          <a:p>
            <a:pPr eaLnBrk="1" hangingPunct="1"/>
            <a:r>
              <a:rPr lang="hr-HR" sz="2200" dirty="0" smtClean="0"/>
              <a:t>Također nazvano Gimbel zrcalo ili 3D zrcalo</a:t>
            </a:r>
            <a:endParaRPr lang="en-US" sz="2200" dirty="0" smtClean="0"/>
          </a:p>
          <a:p>
            <a:pPr eaLnBrk="1" hangingPunct="1"/>
            <a:r>
              <a:rPr lang="hr-HR" sz="2200" dirty="0" smtClean="0"/>
              <a:t>Zahtjevna kontrola. Potreban zahtjevan servo upravljač (visoki napon sa mV skalom snage</a:t>
            </a:r>
            <a:r>
              <a:rPr lang="en-US" sz="2200" dirty="0" smtClean="0"/>
              <a:t>)</a:t>
            </a:r>
          </a:p>
          <a:p>
            <a:pPr eaLnBrk="1" hangingPunct="1"/>
            <a:r>
              <a:rPr lang="hr-HR" sz="2200" dirty="0" smtClean="0"/>
              <a:t>Prikladan za realizaciju </a:t>
            </a:r>
            <a:r>
              <a:rPr lang="en-US" sz="2200" dirty="0" err="1" smtClean="0"/>
              <a:t>Spanke</a:t>
            </a:r>
            <a:r>
              <a:rPr lang="en-US" sz="2200" dirty="0" smtClean="0"/>
              <a:t> </a:t>
            </a:r>
            <a:r>
              <a:rPr lang="hr-HR" sz="2200" dirty="0" smtClean="0"/>
              <a:t>arhitektura</a:t>
            </a:r>
            <a:r>
              <a:rPr lang="en-US" sz="2200" dirty="0" smtClean="0"/>
              <a:t> </a:t>
            </a:r>
            <a:r>
              <a:rPr lang="hr-HR" sz="2200" dirty="0" smtClean="0"/>
              <a:t>sa stotinama do nekoliko tisuća portova</a:t>
            </a:r>
            <a:endParaRPr lang="en-US" sz="2200" dirty="0" smtClean="0"/>
          </a:p>
          <a:p>
            <a:pPr eaLnBrk="1" hangingPunct="1"/>
            <a:r>
              <a:rPr lang="hr-HR" sz="2200" dirty="0" smtClean="0"/>
              <a:t>Izazovi: koltola, pouzdanost, stabilnost na različitim temperaturama, vlažnosti i vibracijama</a:t>
            </a:r>
            <a:endParaRPr lang="en-US" sz="2200" dirty="0" smtClean="0"/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1857364"/>
            <a:ext cx="452437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010111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Analogno snopom upravljano zrcalo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r="4900"/>
          <a:stretch>
            <a:fillRect/>
          </a:stretch>
        </p:blipFill>
        <p:spPr bwMode="auto">
          <a:xfrm>
            <a:off x="5156208" y="1458951"/>
            <a:ext cx="3913053" cy="383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43050"/>
            <a:ext cx="51339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3225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Bubble-Based </a:t>
            </a:r>
            <a:r>
              <a:rPr lang="hr-HR" dirty="0" smtClean="0"/>
              <a:t>valovodni prospojnik</a:t>
            </a:r>
            <a:endParaRPr lang="en-US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186808" cy="4572000"/>
          </a:xfrm>
        </p:spPr>
        <p:txBody>
          <a:bodyPr/>
          <a:lstStyle/>
          <a:p>
            <a:pPr eaLnBrk="1" hangingPunct="1"/>
            <a:r>
              <a:rPr lang="hr-HR" sz="2400" dirty="0" smtClean="0"/>
              <a:t>Tehnologija je slična onoj koja se koristi u inkjet pisačima</a:t>
            </a:r>
            <a:endParaRPr lang="en-US" sz="2400" dirty="0" smtClean="0"/>
          </a:p>
          <a:p>
            <a:pPr eaLnBrk="1" hangingPunct="1"/>
            <a:r>
              <a:rPr lang="hr-HR" sz="2400" dirty="0" smtClean="0"/>
              <a:t>Kanalići su ispunjeni tekućinom istog indeksa (koja se može vaporizirat ili premjestit)</a:t>
            </a:r>
            <a:endParaRPr lang="en-US" sz="2400" dirty="0" smtClean="0"/>
          </a:p>
          <a:p>
            <a:pPr eaLnBrk="1" hangingPunct="1"/>
            <a:r>
              <a:rPr lang="hr-HR" sz="2400" dirty="0" smtClean="0"/>
              <a:t>Mali poprečni prospojnici </a:t>
            </a:r>
            <a:r>
              <a:rPr lang="en-US" sz="2400" dirty="0" smtClean="0"/>
              <a:t>(32x32</a:t>
            </a:r>
            <a:r>
              <a:rPr lang="hr-HR" sz="2400" dirty="0" smtClean="0"/>
              <a:t>)mogu se </a:t>
            </a:r>
            <a:r>
              <a:rPr lang="en-US" sz="2400" dirty="0" smtClean="0"/>
              <a:t> </a:t>
            </a:r>
            <a:r>
              <a:rPr lang="hr-HR" sz="2400" dirty="0" smtClean="0"/>
              <a:t>učinkovito izgraditi sa prospojnim vremenima </a:t>
            </a:r>
            <a:r>
              <a:rPr lang="en-US" sz="2400" dirty="0" smtClean="0"/>
              <a:t>&gt;10ms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r="38422"/>
          <a:stretch>
            <a:fillRect/>
          </a:stretch>
        </p:blipFill>
        <p:spPr bwMode="auto">
          <a:xfrm>
            <a:off x="4754565" y="1274733"/>
            <a:ext cx="4052943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71009" b="54901"/>
          <a:stretch>
            <a:fillRect/>
          </a:stretch>
        </p:blipFill>
        <p:spPr bwMode="auto">
          <a:xfrm>
            <a:off x="4881747" y="4341825"/>
            <a:ext cx="1908111" cy="153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71009" t="47246"/>
          <a:stretch>
            <a:fillRect/>
          </a:stretch>
        </p:blipFill>
        <p:spPr bwMode="auto">
          <a:xfrm>
            <a:off x="6862884" y="4159260"/>
            <a:ext cx="1908111" cy="179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52694544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1882" y="3119481"/>
            <a:ext cx="6718300" cy="344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Prospojnici od tekućeg  kristala</a:t>
            </a:r>
            <a:endParaRPr lang="en-US" dirty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200" dirty="0" smtClean="0"/>
              <a:t>Koriste se polarizacijski efekti</a:t>
            </a:r>
            <a:r>
              <a:rPr lang="en-US" sz="2200" dirty="0" smtClean="0"/>
              <a:t>. LC </a:t>
            </a:r>
            <a:r>
              <a:rPr lang="hr-HR" sz="2200" dirty="0" smtClean="0"/>
              <a:t>ćelije mogu se koristiti za promjenu polarizacije (ili ne)</a:t>
            </a:r>
            <a:r>
              <a:rPr lang="en-US" sz="2200" dirty="0" smtClean="0"/>
              <a:t>. </a:t>
            </a:r>
            <a:r>
              <a:rPr lang="hr-HR" sz="2200" dirty="0" smtClean="0"/>
              <a:t>Različite polarizacije istog signala se mogu zatim koristiti kako bi jedna drugu poništavale.</a:t>
            </a:r>
            <a:endParaRPr lang="en-US" sz="2200" dirty="0" smtClean="0"/>
          </a:p>
          <a:p>
            <a:pPr eaLnBrk="1" hangingPunct="1"/>
            <a:r>
              <a:rPr lang="hr-HR" sz="2200" dirty="0" smtClean="0"/>
              <a:t>Mogu se proizvesti u velikim količinama po maloj cijeni </a:t>
            </a:r>
            <a:r>
              <a:rPr lang="en-US" sz="2200" dirty="0" smtClean="0"/>
              <a:t>(32x32 )</a:t>
            </a:r>
          </a:p>
        </p:txBody>
      </p:sp>
    </p:spTree>
    <p:extLst>
      <p:ext uri="{BB962C8B-B14F-4D97-AF65-F5344CB8AC3E}">
        <p14:creationId xmlns="" xmlns:p14="http://schemas.microsoft.com/office/powerpoint/2010/main" val="3675151171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Elektro-optički prospojnici</a:t>
            </a:r>
            <a:endParaRPr lang="en-US" dirty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hr-HR" dirty="0" smtClean="0"/>
              <a:t>Temeljeni na usmjerenim sprežnicima sa različitim omjerima sprezanja</a:t>
            </a:r>
            <a:r>
              <a:rPr lang="en-US" dirty="0" smtClean="0"/>
              <a:t> (α) </a:t>
            </a:r>
            <a:r>
              <a:rPr lang="hr-HR" dirty="0" smtClean="0"/>
              <a:t>koristeći napon</a:t>
            </a:r>
            <a:r>
              <a:rPr lang="en-US" dirty="0" smtClean="0"/>
              <a:t>.</a:t>
            </a:r>
          </a:p>
          <a:p>
            <a:pPr eaLnBrk="1" hangingPunct="1">
              <a:lnSpc>
                <a:spcPct val="140000"/>
              </a:lnSpc>
            </a:pPr>
            <a:r>
              <a:rPr lang="hr-HR" dirty="0" smtClean="0"/>
              <a:t>Napravljeni sa litijskim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niobate</a:t>
            </a:r>
            <a:r>
              <a:rPr lang="en-US" dirty="0" smtClean="0"/>
              <a:t> (</a:t>
            </a:r>
            <a:r>
              <a:rPr lang="hr-HR" dirty="0" smtClean="0"/>
              <a:t>obično</a:t>
            </a:r>
            <a:r>
              <a:rPr lang="en-US" dirty="0" smtClean="0"/>
              <a:t>)</a:t>
            </a:r>
          </a:p>
          <a:p>
            <a:pPr eaLnBrk="1" hangingPunct="1">
              <a:lnSpc>
                <a:spcPct val="140000"/>
              </a:lnSpc>
            </a:pPr>
            <a:r>
              <a:rPr lang="hr-HR" dirty="0" smtClean="0"/>
              <a:t>Mogućnost brze promjene </a:t>
            </a:r>
            <a:r>
              <a:rPr lang="en-US" dirty="0" smtClean="0"/>
              <a:t>(&lt;1ns)</a:t>
            </a:r>
          </a:p>
          <a:p>
            <a:pPr eaLnBrk="1" hangingPunct="1">
              <a:lnSpc>
                <a:spcPct val="140000"/>
              </a:lnSpc>
            </a:pPr>
            <a:r>
              <a:rPr lang="hr-HR" dirty="0" smtClean="0"/>
              <a:t>Veliki gubitak, visoka složenost i visoka polarizacija ovisna o gubitku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52376011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Elektroholografski prospojnici</a:t>
            </a:r>
            <a:endParaRPr lang="en-US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289490" cy="4572000"/>
          </a:xfrm>
        </p:spPr>
        <p:txBody>
          <a:bodyPr/>
          <a:lstStyle/>
          <a:p>
            <a:pPr eaLnBrk="1" hangingPunct="1"/>
            <a:r>
              <a:rPr lang="hr-HR" sz="2000" dirty="0" smtClean="0"/>
              <a:t>Prospojna matrica je sačinjena od feroelektričnih kristala (npr. Litijski </a:t>
            </a:r>
            <a:r>
              <a:rPr lang="hr-HR" sz="2000" dirty="0" smtClean="0">
                <a:solidFill>
                  <a:srgbClr val="FF0000"/>
                </a:solidFill>
              </a:rPr>
              <a:t>niobate</a:t>
            </a:r>
            <a:r>
              <a:rPr lang="hr-HR" sz="2000" dirty="0" smtClean="0"/>
              <a:t>) (uglavnom elektro-optički prospojnici)</a:t>
            </a:r>
            <a:endParaRPr lang="en-US" sz="2000" dirty="0" smtClean="0"/>
          </a:p>
          <a:p>
            <a:pPr eaLnBrk="1" hangingPunct="1"/>
            <a:r>
              <a:rPr lang="hr-HR" sz="2000" dirty="0" smtClean="0"/>
              <a:t>Retci odgovaraju vlaknima, dok stupci odgovaraju valnim duljinama</a:t>
            </a:r>
            <a:endParaRPr lang="en-US" sz="2000" dirty="0" smtClean="0"/>
          </a:p>
          <a:p>
            <a:pPr eaLnBrk="1" hangingPunct="1"/>
            <a:r>
              <a:rPr lang="hr-HR" sz="2000" dirty="0" smtClean="0"/>
              <a:t>Tvrdi se da će biti dovoljno brzo za fotoničko prospajanje paketa</a:t>
            </a:r>
            <a:endParaRPr lang="en-US" sz="2000" dirty="0" smtClean="0"/>
          </a:p>
          <a:p>
            <a:pPr eaLnBrk="1" hangingPunct="1"/>
            <a:r>
              <a:rPr lang="hr-HR" sz="2000" dirty="0" smtClean="0"/>
              <a:t>Loše skaliranje, PDL, potrebno je sofisticirano fokusiranje, i sl.</a:t>
            </a:r>
            <a:endParaRPr lang="en-US" sz="2000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6690" y="1616071"/>
            <a:ext cx="4316409" cy="404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70448129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Veliki elektronički prospojnici</a:t>
            </a:r>
            <a:endParaRPr lang="en-US" dirty="0"/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hr-HR" sz="2000" dirty="0" smtClean="0"/>
              <a:t>Danas većina prospojnika u upotrevi jos uvijek koristi OEO prospojne elemente</a:t>
            </a:r>
            <a:r>
              <a:rPr lang="en-US" sz="20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hr-HR" sz="2000" dirty="0" smtClean="0"/>
              <a:t>Prednost ima Clos arhitektura (strogo neblokirajuće)</a:t>
            </a:r>
            <a:r>
              <a:rPr lang="en-US" sz="20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hr-HR" sz="2000" dirty="0" smtClean="0"/>
              <a:t>Trošak je uglavnom definiran brojem OEO pretvorbi.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hr-HR" sz="2000" dirty="0" smtClean="0"/>
              <a:t>Veliki tokovi podataka mogu se podjeliti u više paralelnih manjih tokova </a:t>
            </a:r>
            <a:r>
              <a:rPr lang="en-US" sz="2000" dirty="0" smtClean="0"/>
              <a:t>. </a:t>
            </a:r>
            <a:r>
              <a:rPr lang="hr-HR" sz="2000" dirty="0" smtClean="0"/>
              <a:t>Danas su dostupni 64x64 prospojnici Ics koji rade na 2.5Gbps (potrošnje 25W)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1024x1024 </a:t>
            </a:r>
            <a:r>
              <a:rPr lang="hr-HR" sz="2000" dirty="0" smtClean="0"/>
              <a:t>prospojnik treba oko 100 takvih</a:t>
            </a:r>
            <a:r>
              <a:rPr lang="en-US" sz="2000" dirty="0" smtClean="0"/>
              <a:t> IC</a:t>
            </a:r>
            <a:r>
              <a:rPr lang="hr-HR" sz="2000" dirty="0" smtClean="0"/>
              <a:t>-ova</a:t>
            </a:r>
            <a:r>
              <a:rPr lang="en-US" sz="2000" dirty="0" smtClean="0"/>
              <a:t> </a:t>
            </a:r>
            <a:r>
              <a:rPr lang="hr-HR" sz="2000" dirty="0" smtClean="0"/>
              <a:t>-</a:t>
            </a:r>
            <a:r>
              <a:rPr lang="en-US" sz="2000" dirty="0" smtClean="0"/>
              <a:t>&gt; </a:t>
            </a:r>
            <a:r>
              <a:rPr lang="hr-HR" sz="2000" dirty="0" smtClean="0"/>
              <a:t>potrošnja snage je oko 25kW</a:t>
            </a:r>
            <a:r>
              <a:rPr lang="en-US" sz="2000" dirty="0" smtClean="0"/>
              <a:t> (</a:t>
            </a:r>
            <a:r>
              <a:rPr lang="hr-HR" sz="2000" dirty="0" smtClean="0"/>
              <a:t>potrebno je hlađenje</a:t>
            </a:r>
            <a:r>
              <a:rPr lang="en-US" sz="2000" dirty="0" smtClean="0"/>
              <a:t>)(</a:t>
            </a:r>
            <a:r>
              <a:rPr lang="hr-HR" sz="2000" dirty="0" smtClean="0"/>
              <a:t>sa</a:t>
            </a:r>
            <a:r>
              <a:rPr lang="en-US" sz="2000" dirty="0" smtClean="0"/>
              <a:t> 3D MEMS </a:t>
            </a:r>
            <a:r>
              <a:rPr lang="hr-HR" sz="2000" dirty="0" smtClean="0"/>
              <a:t>to bi bilo </a:t>
            </a:r>
            <a:r>
              <a:rPr lang="en-US" sz="2000" dirty="0" smtClean="0"/>
              <a:t>~3kW </a:t>
            </a:r>
            <a:r>
              <a:rPr lang="hr-HR" sz="2000" dirty="0" smtClean="0"/>
              <a:t>i bilo bi mnogo kompaktnije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hr-HR" sz="2000" dirty="0" smtClean="0"/>
              <a:t>Veze izmeđi ploča i </a:t>
            </a:r>
            <a:r>
              <a:rPr lang="hr-HR" sz="2000" dirty="0" smtClean="0">
                <a:solidFill>
                  <a:srgbClr val="FF0000"/>
                </a:solidFill>
              </a:rPr>
              <a:t>racks </a:t>
            </a:r>
            <a:r>
              <a:rPr lang="hr-HR" sz="2000" dirty="0" smtClean="0"/>
              <a:t>na tako velikim brzinama postaju problem -&gt;nisu skalabilne. (može se izvesti optički sa manjom potrošnjom i interferencijom, a na veću udaljnost.)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649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Valno</a:t>
            </a:r>
            <a:r>
              <a:rPr lang="en-US" dirty="0"/>
              <a:t> </a:t>
            </a:r>
            <a:r>
              <a:rPr lang="en-US" dirty="0" err="1"/>
              <a:t>multipleksiranje</a:t>
            </a:r>
            <a:r>
              <a:rPr lang="en-US" dirty="0"/>
              <a:t> - WDM</a:t>
            </a:r>
            <a:endParaRPr lang="en-US" sz="3000" i="1" dirty="0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263466" y="1128681"/>
          <a:ext cx="3797352" cy="2202622"/>
        </p:xfrm>
        <a:graphic>
          <a:graphicData uri="http://schemas.openxmlformats.org/presentationml/2006/ole">
            <p:oleObj spid="_x0000_s3079" name="Document" r:id="rId4" imgW="3550920" imgH="2177796" progId="Word.Document.8">
              <p:embed/>
            </p:oleObj>
          </a:graphicData>
        </a:graphic>
      </p:graphicFrame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573571" y="1384273"/>
            <a:ext cx="3784604" cy="1320801"/>
            <a:chOff x="1583" y="1757"/>
            <a:chExt cx="2384" cy="83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2106" y="1890"/>
              <a:ext cx="1710" cy="520"/>
            </a:xfrm>
            <a:custGeom>
              <a:avLst/>
              <a:gdLst/>
              <a:ahLst/>
              <a:cxnLst>
                <a:cxn ang="0">
                  <a:pos x="1688" y="333"/>
                </a:cxn>
                <a:cxn ang="0">
                  <a:pos x="1642" y="380"/>
                </a:cxn>
                <a:cxn ang="0">
                  <a:pos x="1595" y="414"/>
                </a:cxn>
                <a:cxn ang="0">
                  <a:pos x="1544" y="437"/>
                </a:cxn>
                <a:cxn ang="0">
                  <a:pos x="1491" y="452"/>
                </a:cxn>
                <a:cxn ang="0">
                  <a:pos x="1433" y="457"/>
                </a:cxn>
                <a:cxn ang="0">
                  <a:pos x="1338" y="457"/>
                </a:cxn>
                <a:cxn ang="0">
                  <a:pos x="1019" y="435"/>
                </a:cxn>
                <a:cxn ang="0">
                  <a:pos x="1000" y="433"/>
                </a:cxn>
                <a:cxn ang="0">
                  <a:pos x="985" y="427"/>
                </a:cxn>
                <a:cxn ang="0">
                  <a:pos x="973" y="418"/>
                </a:cxn>
                <a:cxn ang="0">
                  <a:pos x="966" y="406"/>
                </a:cxn>
                <a:cxn ang="0">
                  <a:pos x="951" y="386"/>
                </a:cxn>
                <a:cxn ang="0">
                  <a:pos x="936" y="384"/>
                </a:cxn>
                <a:cxn ang="0">
                  <a:pos x="926" y="389"/>
                </a:cxn>
                <a:cxn ang="0">
                  <a:pos x="917" y="399"/>
                </a:cxn>
                <a:cxn ang="0">
                  <a:pos x="905" y="410"/>
                </a:cxn>
                <a:cxn ang="0">
                  <a:pos x="894" y="416"/>
                </a:cxn>
                <a:cxn ang="0">
                  <a:pos x="881" y="418"/>
                </a:cxn>
                <a:cxn ang="0">
                  <a:pos x="866" y="416"/>
                </a:cxn>
                <a:cxn ang="0">
                  <a:pos x="671" y="378"/>
                </a:cxn>
                <a:cxn ang="0">
                  <a:pos x="652" y="374"/>
                </a:cxn>
                <a:cxn ang="0">
                  <a:pos x="633" y="369"/>
                </a:cxn>
                <a:cxn ang="0">
                  <a:pos x="618" y="359"/>
                </a:cxn>
                <a:cxn ang="0">
                  <a:pos x="607" y="342"/>
                </a:cxn>
                <a:cxn ang="0">
                  <a:pos x="601" y="318"/>
                </a:cxn>
                <a:cxn ang="0">
                  <a:pos x="594" y="291"/>
                </a:cxn>
                <a:cxn ang="0">
                  <a:pos x="588" y="278"/>
                </a:cxn>
                <a:cxn ang="0">
                  <a:pos x="584" y="274"/>
                </a:cxn>
                <a:cxn ang="0">
                  <a:pos x="575" y="278"/>
                </a:cxn>
                <a:cxn ang="0">
                  <a:pos x="558" y="297"/>
                </a:cxn>
                <a:cxn ang="0">
                  <a:pos x="535" y="318"/>
                </a:cxn>
                <a:cxn ang="0">
                  <a:pos x="518" y="327"/>
                </a:cxn>
                <a:cxn ang="0">
                  <a:pos x="509" y="329"/>
                </a:cxn>
                <a:cxn ang="0">
                  <a:pos x="463" y="312"/>
                </a:cxn>
                <a:cxn ang="0">
                  <a:pos x="361" y="267"/>
                </a:cxn>
                <a:cxn ang="0">
                  <a:pos x="265" y="212"/>
                </a:cxn>
                <a:cxn ang="0">
                  <a:pos x="193" y="165"/>
                </a:cxn>
                <a:cxn ang="0">
                  <a:pos x="117" y="108"/>
                </a:cxn>
                <a:cxn ang="0">
                  <a:pos x="40" y="38"/>
                </a:cxn>
                <a:cxn ang="0">
                  <a:pos x="0" y="520"/>
                </a:cxn>
                <a:cxn ang="0">
                  <a:pos x="1710" y="304"/>
                </a:cxn>
              </a:cxnLst>
              <a:rect l="0" t="0" r="r" b="b"/>
              <a:pathLst>
                <a:path w="1710" h="520">
                  <a:moveTo>
                    <a:pt x="1710" y="304"/>
                  </a:moveTo>
                  <a:lnTo>
                    <a:pt x="1688" y="333"/>
                  </a:lnTo>
                  <a:lnTo>
                    <a:pt x="1665" y="357"/>
                  </a:lnTo>
                  <a:lnTo>
                    <a:pt x="1642" y="380"/>
                  </a:lnTo>
                  <a:lnTo>
                    <a:pt x="1620" y="399"/>
                  </a:lnTo>
                  <a:lnTo>
                    <a:pt x="1595" y="414"/>
                  </a:lnTo>
                  <a:lnTo>
                    <a:pt x="1571" y="427"/>
                  </a:lnTo>
                  <a:lnTo>
                    <a:pt x="1544" y="437"/>
                  </a:lnTo>
                  <a:lnTo>
                    <a:pt x="1518" y="444"/>
                  </a:lnTo>
                  <a:lnTo>
                    <a:pt x="1491" y="452"/>
                  </a:lnTo>
                  <a:lnTo>
                    <a:pt x="1463" y="455"/>
                  </a:lnTo>
                  <a:lnTo>
                    <a:pt x="1433" y="457"/>
                  </a:lnTo>
                  <a:lnTo>
                    <a:pt x="1402" y="459"/>
                  </a:lnTo>
                  <a:lnTo>
                    <a:pt x="1338" y="457"/>
                  </a:lnTo>
                  <a:lnTo>
                    <a:pt x="1270" y="454"/>
                  </a:lnTo>
                  <a:lnTo>
                    <a:pt x="1019" y="435"/>
                  </a:lnTo>
                  <a:lnTo>
                    <a:pt x="1009" y="433"/>
                  </a:lnTo>
                  <a:lnTo>
                    <a:pt x="1000" y="433"/>
                  </a:lnTo>
                  <a:lnTo>
                    <a:pt x="992" y="429"/>
                  </a:lnTo>
                  <a:lnTo>
                    <a:pt x="985" y="427"/>
                  </a:lnTo>
                  <a:lnTo>
                    <a:pt x="979" y="423"/>
                  </a:lnTo>
                  <a:lnTo>
                    <a:pt x="973" y="418"/>
                  </a:lnTo>
                  <a:lnTo>
                    <a:pt x="970" y="412"/>
                  </a:lnTo>
                  <a:lnTo>
                    <a:pt x="966" y="406"/>
                  </a:lnTo>
                  <a:lnTo>
                    <a:pt x="958" y="393"/>
                  </a:lnTo>
                  <a:lnTo>
                    <a:pt x="951" y="386"/>
                  </a:lnTo>
                  <a:lnTo>
                    <a:pt x="943" y="384"/>
                  </a:lnTo>
                  <a:lnTo>
                    <a:pt x="936" y="384"/>
                  </a:lnTo>
                  <a:lnTo>
                    <a:pt x="930" y="386"/>
                  </a:lnTo>
                  <a:lnTo>
                    <a:pt x="926" y="389"/>
                  </a:lnTo>
                  <a:lnTo>
                    <a:pt x="920" y="395"/>
                  </a:lnTo>
                  <a:lnTo>
                    <a:pt x="917" y="399"/>
                  </a:lnTo>
                  <a:lnTo>
                    <a:pt x="911" y="406"/>
                  </a:lnTo>
                  <a:lnTo>
                    <a:pt x="905" y="410"/>
                  </a:lnTo>
                  <a:lnTo>
                    <a:pt x="900" y="414"/>
                  </a:lnTo>
                  <a:lnTo>
                    <a:pt x="894" y="416"/>
                  </a:lnTo>
                  <a:lnTo>
                    <a:pt x="886" y="418"/>
                  </a:lnTo>
                  <a:lnTo>
                    <a:pt x="881" y="418"/>
                  </a:lnTo>
                  <a:lnTo>
                    <a:pt x="873" y="418"/>
                  </a:lnTo>
                  <a:lnTo>
                    <a:pt x="866" y="416"/>
                  </a:lnTo>
                  <a:lnTo>
                    <a:pt x="681" y="380"/>
                  </a:lnTo>
                  <a:lnTo>
                    <a:pt x="671" y="378"/>
                  </a:lnTo>
                  <a:lnTo>
                    <a:pt x="662" y="376"/>
                  </a:lnTo>
                  <a:lnTo>
                    <a:pt x="652" y="374"/>
                  </a:lnTo>
                  <a:lnTo>
                    <a:pt x="643" y="372"/>
                  </a:lnTo>
                  <a:lnTo>
                    <a:pt x="633" y="369"/>
                  </a:lnTo>
                  <a:lnTo>
                    <a:pt x="624" y="365"/>
                  </a:lnTo>
                  <a:lnTo>
                    <a:pt x="618" y="359"/>
                  </a:lnTo>
                  <a:lnTo>
                    <a:pt x="613" y="352"/>
                  </a:lnTo>
                  <a:lnTo>
                    <a:pt x="607" y="342"/>
                  </a:lnTo>
                  <a:lnTo>
                    <a:pt x="603" y="331"/>
                  </a:lnTo>
                  <a:lnTo>
                    <a:pt x="601" y="318"/>
                  </a:lnTo>
                  <a:lnTo>
                    <a:pt x="597" y="302"/>
                  </a:lnTo>
                  <a:lnTo>
                    <a:pt x="594" y="291"/>
                  </a:lnTo>
                  <a:lnTo>
                    <a:pt x="590" y="280"/>
                  </a:lnTo>
                  <a:lnTo>
                    <a:pt x="588" y="278"/>
                  </a:lnTo>
                  <a:lnTo>
                    <a:pt x="586" y="274"/>
                  </a:lnTo>
                  <a:lnTo>
                    <a:pt x="584" y="274"/>
                  </a:lnTo>
                  <a:lnTo>
                    <a:pt x="580" y="274"/>
                  </a:lnTo>
                  <a:lnTo>
                    <a:pt x="575" y="278"/>
                  </a:lnTo>
                  <a:lnTo>
                    <a:pt x="567" y="285"/>
                  </a:lnTo>
                  <a:lnTo>
                    <a:pt x="558" y="297"/>
                  </a:lnTo>
                  <a:lnTo>
                    <a:pt x="546" y="306"/>
                  </a:lnTo>
                  <a:lnTo>
                    <a:pt x="535" y="318"/>
                  </a:lnTo>
                  <a:lnTo>
                    <a:pt x="524" y="325"/>
                  </a:lnTo>
                  <a:lnTo>
                    <a:pt x="518" y="327"/>
                  </a:lnTo>
                  <a:lnTo>
                    <a:pt x="512" y="329"/>
                  </a:lnTo>
                  <a:lnTo>
                    <a:pt x="509" y="329"/>
                  </a:lnTo>
                  <a:lnTo>
                    <a:pt x="503" y="327"/>
                  </a:lnTo>
                  <a:lnTo>
                    <a:pt x="463" y="312"/>
                  </a:lnTo>
                  <a:lnTo>
                    <a:pt x="416" y="293"/>
                  </a:lnTo>
                  <a:lnTo>
                    <a:pt x="361" y="267"/>
                  </a:lnTo>
                  <a:lnTo>
                    <a:pt x="297" y="233"/>
                  </a:lnTo>
                  <a:lnTo>
                    <a:pt x="265" y="212"/>
                  </a:lnTo>
                  <a:lnTo>
                    <a:pt x="229" y="189"/>
                  </a:lnTo>
                  <a:lnTo>
                    <a:pt x="193" y="165"/>
                  </a:lnTo>
                  <a:lnTo>
                    <a:pt x="155" y="138"/>
                  </a:lnTo>
                  <a:lnTo>
                    <a:pt x="117" y="108"/>
                  </a:lnTo>
                  <a:lnTo>
                    <a:pt x="80" y="74"/>
                  </a:lnTo>
                  <a:lnTo>
                    <a:pt x="40" y="38"/>
                  </a:lnTo>
                  <a:lnTo>
                    <a:pt x="0" y="0"/>
                  </a:lnTo>
                  <a:lnTo>
                    <a:pt x="0" y="520"/>
                  </a:lnTo>
                  <a:lnTo>
                    <a:pt x="1710" y="520"/>
                  </a:lnTo>
                  <a:lnTo>
                    <a:pt x="1710" y="304"/>
                  </a:lnTo>
                  <a:close/>
                </a:path>
              </a:pathLst>
            </a:custGeom>
            <a:solidFill>
              <a:srgbClr val="B6DD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106" y="1890"/>
              <a:ext cx="1710" cy="520"/>
            </a:xfrm>
            <a:custGeom>
              <a:avLst/>
              <a:gdLst/>
              <a:ahLst/>
              <a:cxnLst>
                <a:cxn ang="0">
                  <a:pos x="1688" y="333"/>
                </a:cxn>
                <a:cxn ang="0">
                  <a:pos x="1642" y="380"/>
                </a:cxn>
                <a:cxn ang="0">
                  <a:pos x="1595" y="414"/>
                </a:cxn>
                <a:cxn ang="0">
                  <a:pos x="1544" y="437"/>
                </a:cxn>
                <a:cxn ang="0">
                  <a:pos x="1491" y="452"/>
                </a:cxn>
                <a:cxn ang="0">
                  <a:pos x="1433" y="457"/>
                </a:cxn>
                <a:cxn ang="0">
                  <a:pos x="1338" y="457"/>
                </a:cxn>
                <a:cxn ang="0">
                  <a:pos x="1019" y="435"/>
                </a:cxn>
                <a:cxn ang="0">
                  <a:pos x="1000" y="433"/>
                </a:cxn>
                <a:cxn ang="0">
                  <a:pos x="985" y="427"/>
                </a:cxn>
                <a:cxn ang="0">
                  <a:pos x="973" y="418"/>
                </a:cxn>
                <a:cxn ang="0">
                  <a:pos x="966" y="406"/>
                </a:cxn>
                <a:cxn ang="0">
                  <a:pos x="951" y="386"/>
                </a:cxn>
                <a:cxn ang="0">
                  <a:pos x="936" y="384"/>
                </a:cxn>
                <a:cxn ang="0">
                  <a:pos x="926" y="389"/>
                </a:cxn>
                <a:cxn ang="0">
                  <a:pos x="917" y="399"/>
                </a:cxn>
                <a:cxn ang="0">
                  <a:pos x="905" y="410"/>
                </a:cxn>
                <a:cxn ang="0">
                  <a:pos x="894" y="416"/>
                </a:cxn>
                <a:cxn ang="0">
                  <a:pos x="881" y="418"/>
                </a:cxn>
                <a:cxn ang="0">
                  <a:pos x="866" y="416"/>
                </a:cxn>
                <a:cxn ang="0">
                  <a:pos x="671" y="378"/>
                </a:cxn>
                <a:cxn ang="0">
                  <a:pos x="652" y="374"/>
                </a:cxn>
                <a:cxn ang="0">
                  <a:pos x="633" y="369"/>
                </a:cxn>
                <a:cxn ang="0">
                  <a:pos x="618" y="359"/>
                </a:cxn>
                <a:cxn ang="0">
                  <a:pos x="607" y="342"/>
                </a:cxn>
                <a:cxn ang="0">
                  <a:pos x="601" y="318"/>
                </a:cxn>
                <a:cxn ang="0">
                  <a:pos x="594" y="291"/>
                </a:cxn>
                <a:cxn ang="0">
                  <a:pos x="588" y="278"/>
                </a:cxn>
                <a:cxn ang="0">
                  <a:pos x="584" y="274"/>
                </a:cxn>
                <a:cxn ang="0">
                  <a:pos x="575" y="278"/>
                </a:cxn>
                <a:cxn ang="0">
                  <a:pos x="558" y="297"/>
                </a:cxn>
                <a:cxn ang="0">
                  <a:pos x="535" y="318"/>
                </a:cxn>
                <a:cxn ang="0">
                  <a:pos x="518" y="327"/>
                </a:cxn>
                <a:cxn ang="0">
                  <a:pos x="509" y="329"/>
                </a:cxn>
                <a:cxn ang="0">
                  <a:pos x="463" y="312"/>
                </a:cxn>
                <a:cxn ang="0">
                  <a:pos x="361" y="267"/>
                </a:cxn>
                <a:cxn ang="0">
                  <a:pos x="265" y="212"/>
                </a:cxn>
                <a:cxn ang="0">
                  <a:pos x="193" y="165"/>
                </a:cxn>
                <a:cxn ang="0">
                  <a:pos x="117" y="108"/>
                </a:cxn>
                <a:cxn ang="0">
                  <a:pos x="40" y="38"/>
                </a:cxn>
                <a:cxn ang="0">
                  <a:pos x="0" y="520"/>
                </a:cxn>
                <a:cxn ang="0">
                  <a:pos x="1710" y="304"/>
                </a:cxn>
              </a:cxnLst>
              <a:rect l="0" t="0" r="r" b="b"/>
              <a:pathLst>
                <a:path w="1710" h="520">
                  <a:moveTo>
                    <a:pt x="1710" y="304"/>
                  </a:moveTo>
                  <a:lnTo>
                    <a:pt x="1688" y="333"/>
                  </a:lnTo>
                  <a:lnTo>
                    <a:pt x="1665" y="357"/>
                  </a:lnTo>
                  <a:lnTo>
                    <a:pt x="1642" y="380"/>
                  </a:lnTo>
                  <a:lnTo>
                    <a:pt x="1620" y="399"/>
                  </a:lnTo>
                  <a:lnTo>
                    <a:pt x="1595" y="414"/>
                  </a:lnTo>
                  <a:lnTo>
                    <a:pt x="1571" y="427"/>
                  </a:lnTo>
                  <a:lnTo>
                    <a:pt x="1544" y="437"/>
                  </a:lnTo>
                  <a:lnTo>
                    <a:pt x="1518" y="444"/>
                  </a:lnTo>
                  <a:lnTo>
                    <a:pt x="1491" y="452"/>
                  </a:lnTo>
                  <a:lnTo>
                    <a:pt x="1463" y="455"/>
                  </a:lnTo>
                  <a:lnTo>
                    <a:pt x="1433" y="457"/>
                  </a:lnTo>
                  <a:lnTo>
                    <a:pt x="1402" y="459"/>
                  </a:lnTo>
                  <a:lnTo>
                    <a:pt x="1338" y="457"/>
                  </a:lnTo>
                  <a:lnTo>
                    <a:pt x="1270" y="454"/>
                  </a:lnTo>
                  <a:lnTo>
                    <a:pt x="1019" y="435"/>
                  </a:lnTo>
                  <a:lnTo>
                    <a:pt x="1009" y="433"/>
                  </a:lnTo>
                  <a:lnTo>
                    <a:pt x="1000" y="433"/>
                  </a:lnTo>
                  <a:lnTo>
                    <a:pt x="992" y="429"/>
                  </a:lnTo>
                  <a:lnTo>
                    <a:pt x="985" y="427"/>
                  </a:lnTo>
                  <a:lnTo>
                    <a:pt x="979" y="423"/>
                  </a:lnTo>
                  <a:lnTo>
                    <a:pt x="973" y="418"/>
                  </a:lnTo>
                  <a:lnTo>
                    <a:pt x="970" y="412"/>
                  </a:lnTo>
                  <a:lnTo>
                    <a:pt x="966" y="406"/>
                  </a:lnTo>
                  <a:lnTo>
                    <a:pt x="958" y="393"/>
                  </a:lnTo>
                  <a:lnTo>
                    <a:pt x="951" y="386"/>
                  </a:lnTo>
                  <a:lnTo>
                    <a:pt x="943" y="384"/>
                  </a:lnTo>
                  <a:lnTo>
                    <a:pt x="936" y="384"/>
                  </a:lnTo>
                  <a:lnTo>
                    <a:pt x="930" y="386"/>
                  </a:lnTo>
                  <a:lnTo>
                    <a:pt x="926" y="389"/>
                  </a:lnTo>
                  <a:lnTo>
                    <a:pt x="920" y="395"/>
                  </a:lnTo>
                  <a:lnTo>
                    <a:pt x="917" y="399"/>
                  </a:lnTo>
                  <a:lnTo>
                    <a:pt x="911" y="406"/>
                  </a:lnTo>
                  <a:lnTo>
                    <a:pt x="905" y="410"/>
                  </a:lnTo>
                  <a:lnTo>
                    <a:pt x="900" y="414"/>
                  </a:lnTo>
                  <a:lnTo>
                    <a:pt x="894" y="416"/>
                  </a:lnTo>
                  <a:lnTo>
                    <a:pt x="886" y="418"/>
                  </a:lnTo>
                  <a:lnTo>
                    <a:pt x="881" y="418"/>
                  </a:lnTo>
                  <a:lnTo>
                    <a:pt x="873" y="418"/>
                  </a:lnTo>
                  <a:lnTo>
                    <a:pt x="866" y="416"/>
                  </a:lnTo>
                  <a:lnTo>
                    <a:pt x="681" y="380"/>
                  </a:lnTo>
                  <a:lnTo>
                    <a:pt x="671" y="378"/>
                  </a:lnTo>
                  <a:lnTo>
                    <a:pt x="662" y="376"/>
                  </a:lnTo>
                  <a:lnTo>
                    <a:pt x="652" y="374"/>
                  </a:lnTo>
                  <a:lnTo>
                    <a:pt x="643" y="372"/>
                  </a:lnTo>
                  <a:lnTo>
                    <a:pt x="633" y="369"/>
                  </a:lnTo>
                  <a:lnTo>
                    <a:pt x="624" y="365"/>
                  </a:lnTo>
                  <a:lnTo>
                    <a:pt x="618" y="359"/>
                  </a:lnTo>
                  <a:lnTo>
                    <a:pt x="613" y="352"/>
                  </a:lnTo>
                  <a:lnTo>
                    <a:pt x="607" y="342"/>
                  </a:lnTo>
                  <a:lnTo>
                    <a:pt x="603" y="331"/>
                  </a:lnTo>
                  <a:lnTo>
                    <a:pt x="601" y="318"/>
                  </a:lnTo>
                  <a:lnTo>
                    <a:pt x="597" y="302"/>
                  </a:lnTo>
                  <a:lnTo>
                    <a:pt x="594" y="291"/>
                  </a:lnTo>
                  <a:lnTo>
                    <a:pt x="590" y="280"/>
                  </a:lnTo>
                  <a:lnTo>
                    <a:pt x="588" y="278"/>
                  </a:lnTo>
                  <a:lnTo>
                    <a:pt x="586" y="274"/>
                  </a:lnTo>
                  <a:lnTo>
                    <a:pt x="584" y="274"/>
                  </a:lnTo>
                  <a:lnTo>
                    <a:pt x="580" y="274"/>
                  </a:lnTo>
                  <a:lnTo>
                    <a:pt x="575" y="278"/>
                  </a:lnTo>
                  <a:lnTo>
                    <a:pt x="567" y="285"/>
                  </a:lnTo>
                  <a:lnTo>
                    <a:pt x="558" y="297"/>
                  </a:lnTo>
                  <a:lnTo>
                    <a:pt x="546" y="306"/>
                  </a:lnTo>
                  <a:lnTo>
                    <a:pt x="535" y="318"/>
                  </a:lnTo>
                  <a:lnTo>
                    <a:pt x="524" y="325"/>
                  </a:lnTo>
                  <a:lnTo>
                    <a:pt x="518" y="327"/>
                  </a:lnTo>
                  <a:lnTo>
                    <a:pt x="512" y="329"/>
                  </a:lnTo>
                  <a:lnTo>
                    <a:pt x="509" y="329"/>
                  </a:lnTo>
                  <a:lnTo>
                    <a:pt x="503" y="327"/>
                  </a:lnTo>
                  <a:lnTo>
                    <a:pt x="463" y="312"/>
                  </a:lnTo>
                  <a:lnTo>
                    <a:pt x="416" y="293"/>
                  </a:lnTo>
                  <a:lnTo>
                    <a:pt x="361" y="267"/>
                  </a:lnTo>
                  <a:lnTo>
                    <a:pt x="297" y="233"/>
                  </a:lnTo>
                  <a:lnTo>
                    <a:pt x="265" y="212"/>
                  </a:lnTo>
                  <a:lnTo>
                    <a:pt x="229" y="189"/>
                  </a:lnTo>
                  <a:lnTo>
                    <a:pt x="193" y="165"/>
                  </a:lnTo>
                  <a:lnTo>
                    <a:pt x="155" y="138"/>
                  </a:lnTo>
                  <a:lnTo>
                    <a:pt x="117" y="108"/>
                  </a:lnTo>
                  <a:lnTo>
                    <a:pt x="80" y="74"/>
                  </a:lnTo>
                  <a:lnTo>
                    <a:pt x="40" y="38"/>
                  </a:lnTo>
                  <a:lnTo>
                    <a:pt x="0" y="0"/>
                  </a:lnTo>
                  <a:lnTo>
                    <a:pt x="0" y="520"/>
                  </a:lnTo>
                  <a:lnTo>
                    <a:pt x="1710" y="520"/>
                  </a:lnTo>
                  <a:lnTo>
                    <a:pt x="1710" y="304"/>
                  </a:lnTo>
                </a:path>
              </a:pathLst>
            </a:custGeom>
            <a:noFill/>
            <a:ln w="12700">
              <a:solidFill>
                <a:srgbClr val="B6DDC8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095" y="1879"/>
              <a:ext cx="19" cy="19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3"/>
                </a:cxn>
                <a:cxn ang="0">
                  <a:pos x="4" y="19"/>
                </a:cxn>
                <a:cxn ang="0">
                  <a:pos x="19" y="2"/>
                </a:cxn>
              </a:cxnLst>
              <a:rect l="0" t="0" r="r" b="b"/>
              <a:pathLst>
                <a:path w="19" h="19">
                  <a:moveTo>
                    <a:pt x="19" y="2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3"/>
                  </a:lnTo>
                  <a:lnTo>
                    <a:pt x="4" y="19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099" y="1881"/>
              <a:ext cx="514" cy="347"/>
            </a:xfrm>
            <a:custGeom>
              <a:avLst/>
              <a:gdLst/>
              <a:ahLst/>
              <a:cxnLst>
                <a:cxn ang="0">
                  <a:pos x="514" y="327"/>
                </a:cxn>
                <a:cxn ang="0">
                  <a:pos x="514" y="327"/>
                </a:cxn>
                <a:cxn ang="0">
                  <a:pos x="476" y="311"/>
                </a:cxn>
                <a:cxn ang="0">
                  <a:pos x="429" y="291"/>
                </a:cxn>
                <a:cxn ang="0">
                  <a:pos x="372" y="266"/>
                </a:cxn>
                <a:cxn ang="0">
                  <a:pos x="310" y="232"/>
                </a:cxn>
                <a:cxn ang="0">
                  <a:pos x="277" y="211"/>
                </a:cxn>
                <a:cxn ang="0">
                  <a:pos x="242" y="189"/>
                </a:cxn>
                <a:cxn ang="0">
                  <a:pos x="208" y="164"/>
                </a:cxn>
                <a:cxn ang="0">
                  <a:pos x="170" y="138"/>
                </a:cxn>
                <a:cxn ang="0">
                  <a:pos x="132" y="107"/>
                </a:cxn>
                <a:cxn ang="0">
                  <a:pos x="94" y="75"/>
                </a:cxn>
                <a:cxn ang="0">
                  <a:pos x="55" y="39"/>
                </a:cxn>
                <a:cxn ang="0">
                  <a:pos x="15" y="0"/>
                </a:cxn>
                <a:cxn ang="0">
                  <a:pos x="0" y="17"/>
                </a:cxn>
                <a:cxn ang="0">
                  <a:pos x="39" y="55"/>
                </a:cxn>
                <a:cxn ang="0">
                  <a:pos x="79" y="92"/>
                </a:cxn>
                <a:cxn ang="0">
                  <a:pos x="119" y="124"/>
                </a:cxn>
                <a:cxn ang="0">
                  <a:pos x="157" y="155"/>
                </a:cxn>
                <a:cxn ang="0">
                  <a:pos x="194" y="183"/>
                </a:cxn>
                <a:cxn ang="0">
                  <a:pos x="230" y="208"/>
                </a:cxn>
                <a:cxn ang="0">
                  <a:pos x="266" y="230"/>
                </a:cxn>
                <a:cxn ang="0">
                  <a:pos x="300" y="251"/>
                </a:cxn>
                <a:cxn ang="0">
                  <a:pos x="363" y="285"/>
                </a:cxn>
                <a:cxn ang="0">
                  <a:pos x="419" y="311"/>
                </a:cxn>
                <a:cxn ang="0">
                  <a:pos x="466" y="332"/>
                </a:cxn>
                <a:cxn ang="0">
                  <a:pos x="506" y="347"/>
                </a:cxn>
                <a:cxn ang="0">
                  <a:pos x="506" y="347"/>
                </a:cxn>
                <a:cxn ang="0">
                  <a:pos x="514" y="327"/>
                </a:cxn>
              </a:cxnLst>
              <a:rect l="0" t="0" r="r" b="b"/>
              <a:pathLst>
                <a:path w="514" h="347">
                  <a:moveTo>
                    <a:pt x="514" y="327"/>
                  </a:moveTo>
                  <a:lnTo>
                    <a:pt x="514" y="327"/>
                  </a:lnTo>
                  <a:lnTo>
                    <a:pt x="476" y="311"/>
                  </a:lnTo>
                  <a:lnTo>
                    <a:pt x="429" y="291"/>
                  </a:lnTo>
                  <a:lnTo>
                    <a:pt x="372" y="266"/>
                  </a:lnTo>
                  <a:lnTo>
                    <a:pt x="310" y="232"/>
                  </a:lnTo>
                  <a:lnTo>
                    <a:pt x="277" y="211"/>
                  </a:lnTo>
                  <a:lnTo>
                    <a:pt x="242" y="189"/>
                  </a:lnTo>
                  <a:lnTo>
                    <a:pt x="208" y="164"/>
                  </a:lnTo>
                  <a:lnTo>
                    <a:pt x="170" y="138"/>
                  </a:lnTo>
                  <a:lnTo>
                    <a:pt x="132" y="107"/>
                  </a:lnTo>
                  <a:lnTo>
                    <a:pt x="94" y="75"/>
                  </a:lnTo>
                  <a:lnTo>
                    <a:pt x="55" y="39"/>
                  </a:lnTo>
                  <a:lnTo>
                    <a:pt x="15" y="0"/>
                  </a:lnTo>
                  <a:lnTo>
                    <a:pt x="0" y="17"/>
                  </a:lnTo>
                  <a:lnTo>
                    <a:pt x="39" y="55"/>
                  </a:lnTo>
                  <a:lnTo>
                    <a:pt x="79" y="92"/>
                  </a:lnTo>
                  <a:lnTo>
                    <a:pt x="119" y="124"/>
                  </a:lnTo>
                  <a:lnTo>
                    <a:pt x="157" y="155"/>
                  </a:lnTo>
                  <a:lnTo>
                    <a:pt x="194" y="183"/>
                  </a:lnTo>
                  <a:lnTo>
                    <a:pt x="230" y="208"/>
                  </a:lnTo>
                  <a:lnTo>
                    <a:pt x="266" y="230"/>
                  </a:lnTo>
                  <a:lnTo>
                    <a:pt x="300" y="251"/>
                  </a:lnTo>
                  <a:lnTo>
                    <a:pt x="363" y="285"/>
                  </a:lnTo>
                  <a:lnTo>
                    <a:pt x="419" y="311"/>
                  </a:lnTo>
                  <a:lnTo>
                    <a:pt x="466" y="332"/>
                  </a:lnTo>
                  <a:lnTo>
                    <a:pt x="506" y="347"/>
                  </a:lnTo>
                  <a:lnTo>
                    <a:pt x="506" y="347"/>
                  </a:lnTo>
                  <a:lnTo>
                    <a:pt x="514" y="32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605" y="2138"/>
              <a:ext cx="81" cy="9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62" y="9"/>
                </a:cxn>
                <a:cxn ang="0">
                  <a:pos x="53" y="19"/>
                </a:cxn>
                <a:cxn ang="0">
                  <a:pos x="45" y="32"/>
                </a:cxn>
                <a:cxn ang="0">
                  <a:pos x="36" y="45"/>
                </a:cxn>
                <a:cxn ang="0">
                  <a:pos x="27" y="56"/>
                </a:cxn>
                <a:cxn ang="0">
                  <a:pos x="17" y="66"/>
                </a:cxn>
                <a:cxn ang="0">
                  <a:pos x="13" y="68"/>
                </a:cxn>
                <a:cxn ang="0">
                  <a:pos x="11" y="70"/>
                </a:cxn>
                <a:cxn ang="0">
                  <a:pos x="10" y="70"/>
                </a:cxn>
                <a:cxn ang="0">
                  <a:pos x="8" y="70"/>
                </a:cxn>
                <a:cxn ang="0">
                  <a:pos x="0" y="90"/>
                </a:cxn>
                <a:cxn ang="0">
                  <a:pos x="8" y="92"/>
                </a:cxn>
                <a:cxn ang="0">
                  <a:pos x="17" y="90"/>
                </a:cxn>
                <a:cxn ang="0">
                  <a:pos x="25" y="88"/>
                </a:cxn>
                <a:cxn ang="0">
                  <a:pos x="32" y="83"/>
                </a:cxn>
                <a:cxn ang="0">
                  <a:pos x="44" y="71"/>
                </a:cxn>
                <a:cxn ang="0">
                  <a:pos x="53" y="58"/>
                </a:cxn>
                <a:cxn ang="0">
                  <a:pos x="62" y="45"/>
                </a:cxn>
                <a:cxn ang="0">
                  <a:pos x="72" y="32"/>
                </a:cxn>
                <a:cxn ang="0">
                  <a:pos x="78" y="24"/>
                </a:cxn>
                <a:cxn ang="0">
                  <a:pos x="81" y="20"/>
                </a:cxn>
                <a:cxn ang="0">
                  <a:pos x="81" y="20"/>
                </a:cxn>
                <a:cxn ang="0">
                  <a:pos x="72" y="0"/>
                </a:cxn>
              </a:cxnLst>
              <a:rect l="0" t="0" r="r" b="b"/>
              <a:pathLst>
                <a:path w="81" h="92">
                  <a:moveTo>
                    <a:pt x="72" y="0"/>
                  </a:moveTo>
                  <a:lnTo>
                    <a:pt x="72" y="0"/>
                  </a:lnTo>
                  <a:lnTo>
                    <a:pt x="62" y="9"/>
                  </a:lnTo>
                  <a:lnTo>
                    <a:pt x="53" y="19"/>
                  </a:lnTo>
                  <a:lnTo>
                    <a:pt x="45" y="32"/>
                  </a:lnTo>
                  <a:lnTo>
                    <a:pt x="36" y="45"/>
                  </a:lnTo>
                  <a:lnTo>
                    <a:pt x="27" y="56"/>
                  </a:lnTo>
                  <a:lnTo>
                    <a:pt x="17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0" y="90"/>
                  </a:lnTo>
                  <a:lnTo>
                    <a:pt x="8" y="92"/>
                  </a:lnTo>
                  <a:lnTo>
                    <a:pt x="17" y="90"/>
                  </a:lnTo>
                  <a:lnTo>
                    <a:pt x="25" y="88"/>
                  </a:lnTo>
                  <a:lnTo>
                    <a:pt x="32" y="83"/>
                  </a:lnTo>
                  <a:lnTo>
                    <a:pt x="44" y="71"/>
                  </a:lnTo>
                  <a:lnTo>
                    <a:pt x="53" y="58"/>
                  </a:lnTo>
                  <a:lnTo>
                    <a:pt x="62" y="45"/>
                  </a:lnTo>
                  <a:lnTo>
                    <a:pt x="72" y="32"/>
                  </a:lnTo>
                  <a:lnTo>
                    <a:pt x="78" y="24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677" y="2138"/>
              <a:ext cx="51" cy="109"/>
            </a:xfrm>
            <a:custGeom>
              <a:avLst/>
              <a:gdLst/>
              <a:ahLst/>
              <a:cxnLst>
                <a:cxn ang="0">
                  <a:pos x="51" y="98"/>
                </a:cxn>
                <a:cxn ang="0">
                  <a:pos x="51" y="98"/>
                </a:cxn>
                <a:cxn ang="0">
                  <a:pos x="47" y="90"/>
                </a:cxn>
                <a:cxn ang="0">
                  <a:pos x="43" y="77"/>
                </a:cxn>
                <a:cxn ang="0">
                  <a:pos x="38" y="62"/>
                </a:cxn>
                <a:cxn ang="0">
                  <a:pos x="34" y="45"/>
                </a:cxn>
                <a:cxn ang="0">
                  <a:pos x="30" y="30"/>
                </a:cxn>
                <a:cxn ang="0">
                  <a:pos x="24" y="17"/>
                </a:cxn>
                <a:cxn ang="0">
                  <a:pos x="21" y="9"/>
                </a:cxn>
                <a:cxn ang="0">
                  <a:pos x="17" y="5"/>
                </a:cxn>
                <a:cxn ang="0">
                  <a:pos x="9" y="0"/>
                </a:cxn>
                <a:cxn ang="0">
                  <a:pos x="0" y="0"/>
                </a:cxn>
                <a:cxn ang="0">
                  <a:pos x="9" y="20"/>
                </a:cxn>
                <a:cxn ang="0">
                  <a:pos x="4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4" y="24"/>
                </a:cxn>
                <a:cxn ang="0">
                  <a:pos x="7" y="36"/>
                </a:cxn>
                <a:cxn ang="0">
                  <a:pos x="13" y="51"/>
                </a:cxn>
                <a:cxn ang="0">
                  <a:pos x="17" y="68"/>
                </a:cxn>
                <a:cxn ang="0">
                  <a:pos x="21" y="83"/>
                </a:cxn>
                <a:cxn ang="0">
                  <a:pos x="26" y="98"/>
                </a:cxn>
                <a:cxn ang="0">
                  <a:pos x="30" y="109"/>
                </a:cxn>
                <a:cxn ang="0">
                  <a:pos x="30" y="109"/>
                </a:cxn>
                <a:cxn ang="0">
                  <a:pos x="51" y="98"/>
                </a:cxn>
              </a:cxnLst>
              <a:rect l="0" t="0" r="r" b="b"/>
              <a:pathLst>
                <a:path w="51" h="109">
                  <a:moveTo>
                    <a:pt x="51" y="98"/>
                  </a:moveTo>
                  <a:lnTo>
                    <a:pt x="51" y="98"/>
                  </a:lnTo>
                  <a:lnTo>
                    <a:pt x="47" y="90"/>
                  </a:lnTo>
                  <a:lnTo>
                    <a:pt x="43" y="77"/>
                  </a:lnTo>
                  <a:lnTo>
                    <a:pt x="38" y="62"/>
                  </a:lnTo>
                  <a:lnTo>
                    <a:pt x="34" y="45"/>
                  </a:lnTo>
                  <a:lnTo>
                    <a:pt x="30" y="30"/>
                  </a:lnTo>
                  <a:lnTo>
                    <a:pt x="24" y="17"/>
                  </a:lnTo>
                  <a:lnTo>
                    <a:pt x="21" y="9"/>
                  </a:lnTo>
                  <a:lnTo>
                    <a:pt x="17" y="5"/>
                  </a:lnTo>
                  <a:lnTo>
                    <a:pt x="9" y="0"/>
                  </a:lnTo>
                  <a:lnTo>
                    <a:pt x="0" y="0"/>
                  </a:lnTo>
                  <a:lnTo>
                    <a:pt x="9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7" y="36"/>
                  </a:lnTo>
                  <a:lnTo>
                    <a:pt x="13" y="51"/>
                  </a:lnTo>
                  <a:lnTo>
                    <a:pt x="17" y="68"/>
                  </a:lnTo>
                  <a:lnTo>
                    <a:pt x="21" y="83"/>
                  </a:lnTo>
                  <a:lnTo>
                    <a:pt x="26" y="98"/>
                  </a:lnTo>
                  <a:lnTo>
                    <a:pt x="30" y="109"/>
                  </a:lnTo>
                  <a:lnTo>
                    <a:pt x="30" y="109"/>
                  </a:lnTo>
                  <a:lnTo>
                    <a:pt x="51" y="9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707" y="2236"/>
              <a:ext cx="81" cy="45"/>
            </a:xfrm>
            <a:custGeom>
              <a:avLst/>
              <a:gdLst/>
              <a:ahLst/>
              <a:cxnLst>
                <a:cxn ang="0">
                  <a:pos x="81" y="24"/>
                </a:cxn>
                <a:cxn ang="0">
                  <a:pos x="81" y="24"/>
                </a:cxn>
                <a:cxn ang="0">
                  <a:pos x="72" y="23"/>
                </a:cxn>
                <a:cxn ang="0">
                  <a:pos x="63" y="21"/>
                </a:cxn>
                <a:cxn ang="0">
                  <a:pos x="53" y="19"/>
                </a:cxn>
                <a:cxn ang="0">
                  <a:pos x="44" y="15"/>
                </a:cxn>
                <a:cxn ang="0">
                  <a:pos x="36" y="13"/>
                </a:cxn>
                <a:cxn ang="0">
                  <a:pos x="30" y="9"/>
                </a:cxn>
                <a:cxn ang="0">
                  <a:pos x="25" y="6"/>
                </a:cxn>
                <a:cxn ang="0">
                  <a:pos x="21" y="0"/>
                </a:cxn>
                <a:cxn ang="0">
                  <a:pos x="0" y="11"/>
                </a:cxn>
                <a:cxn ang="0">
                  <a:pos x="8" y="21"/>
                </a:cxn>
                <a:cxn ang="0">
                  <a:pos x="17" y="28"/>
                </a:cxn>
                <a:cxn ang="0">
                  <a:pos x="27" y="34"/>
                </a:cxn>
                <a:cxn ang="0">
                  <a:pos x="38" y="38"/>
                </a:cxn>
                <a:cxn ang="0">
                  <a:pos x="47" y="40"/>
                </a:cxn>
                <a:cxn ang="0">
                  <a:pos x="59" y="41"/>
                </a:cxn>
                <a:cxn ang="0">
                  <a:pos x="68" y="43"/>
                </a:cxn>
                <a:cxn ang="0">
                  <a:pos x="78" y="45"/>
                </a:cxn>
                <a:cxn ang="0">
                  <a:pos x="78" y="45"/>
                </a:cxn>
                <a:cxn ang="0">
                  <a:pos x="81" y="24"/>
                </a:cxn>
              </a:cxnLst>
              <a:rect l="0" t="0" r="r" b="b"/>
              <a:pathLst>
                <a:path w="81" h="45">
                  <a:moveTo>
                    <a:pt x="81" y="24"/>
                  </a:moveTo>
                  <a:lnTo>
                    <a:pt x="81" y="24"/>
                  </a:lnTo>
                  <a:lnTo>
                    <a:pt x="72" y="23"/>
                  </a:lnTo>
                  <a:lnTo>
                    <a:pt x="63" y="21"/>
                  </a:lnTo>
                  <a:lnTo>
                    <a:pt x="53" y="19"/>
                  </a:lnTo>
                  <a:lnTo>
                    <a:pt x="44" y="15"/>
                  </a:lnTo>
                  <a:lnTo>
                    <a:pt x="36" y="13"/>
                  </a:lnTo>
                  <a:lnTo>
                    <a:pt x="30" y="9"/>
                  </a:lnTo>
                  <a:lnTo>
                    <a:pt x="25" y="6"/>
                  </a:lnTo>
                  <a:lnTo>
                    <a:pt x="21" y="0"/>
                  </a:lnTo>
                  <a:lnTo>
                    <a:pt x="0" y="11"/>
                  </a:lnTo>
                  <a:lnTo>
                    <a:pt x="8" y="21"/>
                  </a:lnTo>
                  <a:lnTo>
                    <a:pt x="17" y="28"/>
                  </a:lnTo>
                  <a:lnTo>
                    <a:pt x="27" y="34"/>
                  </a:lnTo>
                  <a:lnTo>
                    <a:pt x="38" y="38"/>
                  </a:lnTo>
                  <a:lnTo>
                    <a:pt x="47" y="40"/>
                  </a:lnTo>
                  <a:lnTo>
                    <a:pt x="59" y="41"/>
                  </a:lnTo>
                  <a:lnTo>
                    <a:pt x="68" y="43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785" y="2260"/>
              <a:ext cx="189" cy="57"/>
            </a:xfrm>
            <a:custGeom>
              <a:avLst/>
              <a:gdLst/>
              <a:ahLst/>
              <a:cxnLst>
                <a:cxn ang="0">
                  <a:pos x="189" y="34"/>
                </a:cxn>
                <a:cxn ang="0">
                  <a:pos x="189" y="34"/>
                </a:cxn>
                <a:cxn ang="0">
                  <a:pos x="3" y="0"/>
                </a:cxn>
                <a:cxn ang="0">
                  <a:pos x="0" y="21"/>
                </a:cxn>
                <a:cxn ang="0">
                  <a:pos x="185" y="57"/>
                </a:cxn>
                <a:cxn ang="0">
                  <a:pos x="185" y="57"/>
                </a:cxn>
                <a:cxn ang="0">
                  <a:pos x="189" y="34"/>
                </a:cxn>
              </a:cxnLst>
              <a:rect l="0" t="0" r="r" b="b"/>
              <a:pathLst>
                <a:path w="189" h="57">
                  <a:moveTo>
                    <a:pt x="189" y="34"/>
                  </a:moveTo>
                  <a:lnTo>
                    <a:pt x="189" y="34"/>
                  </a:lnTo>
                  <a:lnTo>
                    <a:pt x="3" y="0"/>
                  </a:lnTo>
                  <a:lnTo>
                    <a:pt x="0" y="21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9" y="3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70" y="2283"/>
              <a:ext cx="62" cy="36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3" y="0"/>
                </a:cxn>
                <a:cxn ang="0">
                  <a:pos x="39" y="4"/>
                </a:cxn>
                <a:cxn ang="0">
                  <a:pos x="36" y="8"/>
                </a:cxn>
                <a:cxn ang="0">
                  <a:pos x="32" y="11"/>
                </a:cxn>
                <a:cxn ang="0">
                  <a:pos x="26" y="11"/>
                </a:cxn>
                <a:cxn ang="0">
                  <a:pos x="21" y="13"/>
                </a:cxn>
                <a:cxn ang="0">
                  <a:pos x="17" y="13"/>
                </a:cxn>
                <a:cxn ang="0">
                  <a:pos x="9" y="13"/>
                </a:cxn>
                <a:cxn ang="0">
                  <a:pos x="4" y="11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7" y="36"/>
                </a:cxn>
                <a:cxn ang="0">
                  <a:pos x="24" y="36"/>
                </a:cxn>
                <a:cxn ang="0">
                  <a:pos x="32" y="34"/>
                </a:cxn>
                <a:cxn ang="0">
                  <a:pos x="41" y="30"/>
                </a:cxn>
                <a:cxn ang="0">
                  <a:pos x="49" y="27"/>
                </a:cxn>
                <a:cxn ang="0">
                  <a:pos x="56" y="21"/>
                </a:cxn>
                <a:cxn ang="0">
                  <a:pos x="62" y="13"/>
                </a:cxn>
                <a:cxn ang="0">
                  <a:pos x="62" y="13"/>
                </a:cxn>
                <a:cxn ang="0">
                  <a:pos x="43" y="0"/>
                </a:cxn>
              </a:cxnLst>
              <a:rect l="0" t="0" r="r" b="b"/>
              <a:pathLst>
                <a:path w="62" h="36">
                  <a:moveTo>
                    <a:pt x="43" y="0"/>
                  </a:moveTo>
                  <a:lnTo>
                    <a:pt x="43" y="0"/>
                  </a:lnTo>
                  <a:lnTo>
                    <a:pt x="39" y="4"/>
                  </a:lnTo>
                  <a:lnTo>
                    <a:pt x="36" y="8"/>
                  </a:lnTo>
                  <a:lnTo>
                    <a:pt x="32" y="11"/>
                  </a:lnTo>
                  <a:lnTo>
                    <a:pt x="26" y="11"/>
                  </a:lnTo>
                  <a:lnTo>
                    <a:pt x="21" y="13"/>
                  </a:lnTo>
                  <a:lnTo>
                    <a:pt x="17" y="13"/>
                  </a:lnTo>
                  <a:lnTo>
                    <a:pt x="9" y="13"/>
                  </a:lnTo>
                  <a:lnTo>
                    <a:pt x="4" y="11"/>
                  </a:lnTo>
                  <a:lnTo>
                    <a:pt x="0" y="34"/>
                  </a:lnTo>
                  <a:lnTo>
                    <a:pt x="7" y="36"/>
                  </a:lnTo>
                  <a:lnTo>
                    <a:pt x="17" y="36"/>
                  </a:lnTo>
                  <a:lnTo>
                    <a:pt x="24" y="36"/>
                  </a:lnTo>
                  <a:lnTo>
                    <a:pt x="32" y="34"/>
                  </a:lnTo>
                  <a:lnTo>
                    <a:pt x="41" y="30"/>
                  </a:lnTo>
                  <a:lnTo>
                    <a:pt x="49" y="27"/>
                  </a:lnTo>
                  <a:lnTo>
                    <a:pt x="56" y="21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013" y="2262"/>
              <a:ext cx="68" cy="38"/>
            </a:xfrm>
            <a:custGeom>
              <a:avLst/>
              <a:gdLst/>
              <a:ahLst/>
              <a:cxnLst>
                <a:cxn ang="0">
                  <a:pos x="68" y="29"/>
                </a:cxn>
                <a:cxn ang="0">
                  <a:pos x="68" y="29"/>
                </a:cxn>
                <a:cxn ang="0">
                  <a:pos x="59" y="15"/>
                </a:cxn>
                <a:cxn ang="0">
                  <a:pos x="49" y="6"/>
                </a:cxn>
                <a:cxn ang="0">
                  <a:pos x="38" y="0"/>
                </a:cxn>
                <a:cxn ang="0">
                  <a:pos x="27" y="0"/>
                </a:cxn>
                <a:cxn ang="0">
                  <a:pos x="17" y="4"/>
                </a:cxn>
                <a:cxn ang="0">
                  <a:pos x="12" y="10"/>
                </a:cxn>
                <a:cxn ang="0">
                  <a:pos x="6" y="15"/>
                </a:cxn>
                <a:cxn ang="0">
                  <a:pos x="0" y="21"/>
                </a:cxn>
                <a:cxn ang="0">
                  <a:pos x="19" y="34"/>
                </a:cxn>
                <a:cxn ang="0">
                  <a:pos x="23" y="29"/>
                </a:cxn>
                <a:cxn ang="0">
                  <a:pos x="27" y="25"/>
                </a:cxn>
                <a:cxn ang="0">
                  <a:pos x="29" y="23"/>
                </a:cxn>
                <a:cxn ang="0">
                  <a:pos x="32" y="21"/>
                </a:cxn>
                <a:cxn ang="0">
                  <a:pos x="32" y="21"/>
                </a:cxn>
                <a:cxn ang="0">
                  <a:pos x="36" y="23"/>
                </a:cxn>
                <a:cxn ang="0">
                  <a:pos x="42" y="29"/>
                </a:cxn>
                <a:cxn ang="0">
                  <a:pos x="48" y="38"/>
                </a:cxn>
                <a:cxn ang="0">
                  <a:pos x="48" y="38"/>
                </a:cxn>
                <a:cxn ang="0">
                  <a:pos x="68" y="29"/>
                </a:cxn>
              </a:cxnLst>
              <a:rect l="0" t="0" r="r" b="b"/>
              <a:pathLst>
                <a:path w="68" h="38">
                  <a:moveTo>
                    <a:pt x="68" y="29"/>
                  </a:moveTo>
                  <a:lnTo>
                    <a:pt x="68" y="29"/>
                  </a:lnTo>
                  <a:lnTo>
                    <a:pt x="59" y="15"/>
                  </a:lnTo>
                  <a:lnTo>
                    <a:pt x="49" y="6"/>
                  </a:lnTo>
                  <a:lnTo>
                    <a:pt x="38" y="0"/>
                  </a:lnTo>
                  <a:lnTo>
                    <a:pt x="27" y="0"/>
                  </a:lnTo>
                  <a:lnTo>
                    <a:pt x="17" y="4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0" y="21"/>
                  </a:lnTo>
                  <a:lnTo>
                    <a:pt x="19" y="34"/>
                  </a:lnTo>
                  <a:lnTo>
                    <a:pt x="23" y="29"/>
                  </a:lnTo>
                  <a:lnTo>
                    <a:pt x="27" y="25"/>
                  </a:lnTo>
                  <a:lnTo>
                    <a:pt x="29" y="23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6" y="23"/>
                  </a:lnTo>
                  <a:lnTo>
                    <a:pt x="42" y="29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8" y="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061" y="2291"/>
              <a:ext cx="66" cy="45"/>
            </a:xfrm>
            <a:custGeom>
              <a:avLst/>
              <a:gdLst/>
              <a:ahLst/>
              <a:cxnLst>
                <a:cxn ang="0">
                  <a:pos x="66" y="22"/>
                </a:cxn>
                <a:cxn ang="0">
                  <a:pos x="66" y="22"/>
                </a:cxn>
                <a:cxn ang="0">
                  <a:pos x="56" y="22"/>
                </a:cxn>
                <a:cxn ang="0">
                  <a:pos x="47" y="20"/>
                </a:cxn>
                <a:cxn ang="0">
                  <a:pos x="41" y="19"/>
                </a:cxn>
                <a:cxn ang="0">
                  <a:pos x="35" y="17"/>
                </a:cxn>
                <a:cxn ang="0">
                  <a:pos x="32" y="13"/>
                </a:cxn>
                <a:cxn ang="0">
                  <a:pos x="28" y="9"/>
                </a:cxn>
                <a:cxn ang="0">
                  <a:pos x="24" y="5"/>
                </a:cxn>
                <a:cxn ang="0">
                  <a:pos x="20" y="0"/>
                </a:cxn>
                <a:cxn ang="0">
                  <a:pos x="0" y="9"/>
                </a:cxn>
                <a:cxn ang="0">
                  <a:pos x="5" y="19"/>
                </a:cxn>
                <a:cxn ang="0">
                  <a:pos x="11" y="24"/>
                </a:cxn>
                <a:cxn ang="0">
                  <a:pos x="17" y="30"/>
                </a:cxn>
                <a:cxn ang="0">
                  <a:pos x="24" y="36"/>
                </a:cxn>
                <a:cxn ang="0">
                  <a:pos x="34" y="39"/>
                </a:cxn>
                <a:cxn ang="0">
                  <a:pos x="43" y="41"/>
                </a:cxn>
                <a:cxn ang="0">
                  <a:pos x="52" y="43"/>
                </a:cxn>
                <a:cxn ang="0">
                  <a:pos x="64" y="45"/>
                </a:cxn>
                <a:cxn ang="0">
                  <a:pos x="64" y="45"/>
                </a:cxn>
                <a:cxn ang="0">
                  <a:pos x="66" y="22"/>
                </a:cxn>
              </a:cxnLst>
              <a:rect l="0" t="0" r="r" b="b"/>
              <a:pathLst>
                <a:path w="66" h="45">
                  <a:moveTo>
                    <a:pt x="66" y="22"/>
                  </a:moveTo>
                  <a:lnTo>
                    <a:pt x="66" y="22"/>
                  </a:lnTo>
                  <a:lnTo>
                    <a:pt x="56" y="22"/>
                  </a:lnTo>
                  <a:lnTo>
                    <a:pt x="47" y="20"/>
                  </a:lnTo>
                  <a:lnTo>
                    <a:pt x="41" y="19"/>
                  </a:lnTo>
                  <a:lnTo>
                    <a:pt x="35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4" y="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" y="19"/>
                  </a:lnTo>
                  <a:lnTo>
                    <a:pt x="11" y="24"/>
                  </a:lnTo>
                  <a:lnTo>
                    <a:pt x="17" y="30"/>
                  </a:lnTo>
                  <a:lnTo>
                    <a:pt x="24" y="36"/>
                  </a:lnTo>
                  <a:lnTo>
                    <a:pt x="34" y="39"/>
                  </a:lnTo>
                  <a:lnTo>
                    <a:pt x="43" y="41"/>
                  </a:lnTo>
                  <a:lnTo>
                    <a:pt x="52" y="43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6" y="2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125" y="2313"/>
              <a:ext cx="251" cy="42"/>
            </a:xfrm>
            <a:custGeom>
              <a:avLst/>
              <a:gdLst/>
              <a:ahLst/>
              <a:cxnLst>
                <a:cxn ang="0">
                  <a:pos x="251" y="19"/>
                </a:cxn>
                <a:cxn ang="0">
                  <a:pos x="251" y="19"/>
                </a:cxn>
                <a:cxn ang="0">
                  <a:pos x="2" y="0"/>
                </a:cxn>
                <a:cxn ang="0">
                  <a:pos x="0" y="23"/>
                </a:cxn>
                <a:cxn ang="0">
                  <a:pos x="251" y="42"/>
                </a:cxn>
                <a:cxn ang="0">
                  <a:pos x="251" y="42"/>
                </a:cxn>
                <a:cxn ang="0">
                  <a:pos x="251" y="19"/>
                </a:cxn>
              </a:cxnLst>
              <a:rect l="0" t="0" r="r" b="b"/>
              <a:pathLst>
                <a:path w="251" h="42">
                  <a:moveTo>
                    <a:pt x="251" y="19"/>
                  </a:moveTo>
                  <a:lnTo>
                    <a:pt x="251" y="19"/>
                  </a:lnTo>
                  <a:lnTo>
                    <a:pt x="2" y="0"/>
                  </a:lnTo>
                  <a:lnTo>
                    <a:pt x="0" y="23"/>
                  </a:lnTo>
                  <a:lnTo>
                    <a:pt x="251" y="42"/>
                  </a:lnTo>
                  <a:lnTo>
                    <a:pt x="251" y="42"/>
                  </a:lnTo>
                  <a:lnTo>
                    <a:pt x="251" y="1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376" y="2187"/>
              <a:ext cx="448" cy="174"/>
            </a:xfrm>
            <a:custGeom>
              <a:avLst/>
              <a:gdLst/>
              <a:ahLst/>
              <a:cxnLst>
                <a:cxn ang="0">
                  <a:pos x="431" y="0"/>
                </a:cxn>
                <a:cxn ang="0">
                  <a:pos x="410" y="28"/>
                </a:cxn>
                <a:cxn ang="0">
                  <a:pos x="387" y="53"/>
                </a:cxn>
                <a:cxn ang="0">
                  <a:pos x="365" y="73"/>
                </a:cxn>
                <a:cxn ang="0">
                  <a:pos x="342" y="92"/>
                </a:cxn>
                <a:cxn ang="0">
                  <a:pos x="319" y="107"/>
                </a:cxn>
                <a:cxn ang="0">
                  <a:pos x="295" y="119"/>
                </a:cxn>
                <a:cxn ang="0">
                  <a:pos x="270" y="130"/>
                </a:cxn>
                <a:cxn ang="0">
                  <a:pos x="246" y="138"/>
                </a:cxn>
                <a:cxn ang="0">
                  <a:pos x="219" y="143"/>
                </a:cxn>
                <a:cxn ang="0">
                  <a:pos x="191" y="147"/>
                </a:cxn>
                <a:cxn ang="0">
                  <a:pos x="163" y="149"/>
                </a:cxn>
                <a:cxn ang="0">
                  <a:pos x="132" y="151"/>
                </a:cxn>
                <a:cxn ang="0">
                  <a:pos x="70" y="149"/>
                </a:cxn>
                <a:cxn ang="0">
                  <a:pos x="0" y="145"/>
                </a:cxn>
                <a:cxn ang="0">
                  <a:pos x="0" y="168"/>
                </a:cxn>
                <a:cxn ang="0">
                  <a:pos x="68" y="172"/>
                </a:cxn>
                <a:cxn ang="0">
                  <a:pos x="132" y="174"/>
                </a:cxn>
                <a:cxn ang="0">
                  <a:pos x="164" y="172"/>
                </a:cxn>
                <a:cxn ang="0">
                  <a:pos x="195" y="170"/>
                </a:cxn>
                <a:cxn ang="0">
                  <a:pos x="223" y="164"/>
                </a:cxn>
                <a:cxn ang="0">
                  <a:pos x="251" y="158"/>
                </a:cxn>
                <a:cxn ang="0">
                  <a:pos x="278" y="151"/>
                </a:cxn>
                <a:cxn ang="0">
                  <a:pos x="304" y="140"/>
                </a:cxn>
                <a:cxn ang="0">
                  <a:pos x="331" y="126"/>
                </a:cxn>
                <a:cxn ang="0">
                  <a:pos x="355" y="109"/>
                </a:cxn>
                <a:cxn ang="0">
                  <a:pos x="380" y="90"/>
                </a:cxn>
                <a:cxn ang="0">
                  <a:pos x="404" y="68"/>
                </a:cxn>
                <a:cxn ang="0">
                  <a:pos x="427" y="43"/>
                </a:cxn>
                <a:cxn ang="0">
                  <a:pos x="448" y="13"/>
                </a:cxn>
                <a:cxn ang="0">
                  <a:pos x="431" y="0"/>
                </a:cxn>
              </a:cxnLst>
              <a:rect l="0" t="0" r="r" b="b"/>
              <a:pathLst>
                <a:path w="448" h="174">
                  <a:moveTo>
                    <a:pt x="431" y="0"/>
                  </a:moveTo>
                  <a:lnTo>
                    <a:pt x="410" y="28"/>
                  </a:lnTo>
                  <a:lnTo>
                    <a:pt x="387" y="53"/>
                  </a:lnTo>
                  <a:lnTo>
                    <a:pt x="365" y="73"/>
                  </a:lnTo>
                  <a:lnTo>
                    <a:pt x="342" y="92"/>
                  </a:lnTo>
                  <a:lnTo>
                    <a:pt x="319" y="107"/>
                  </a:lnTo>
                  <a:lnTo>
                    <a:pt x="295" y="119"/>
                  </a:lnTo>
                  <a:lnTo>
                    <a:pt x="270" y="130"/>
                  </a:lnTo>
                  <a:lnTo>
                    <a:pt x="246" y="138"/>
                  </a:lnTo>
                  <a:lnTo>
                    <a:pt x="219" y="143"/>
                  </a:lnTo>
                  <a:lnTo>
                    <a:pt x="191" y="147"/>
                  </a:lnTo>
                  <a:lnTo>
                    <a:pt x="163" y="149"/>
                  </a:lnTo>
                  <a:lnTo>
                    <a:pt x="132" y="151"/>
                  </a:lnTo>
                  <a:lnTo>
                    <a:pt x="70" y="149"/>
                  </a:lnTo>
                  <a:lnTo>
                    <a:pt x="0" y="145"/>
                  </a:lnTo>
                  <a:lnTo>
                    <a:pt x="0" y="168"/>
                  </a:lnTo>
                  <a:lnTo>
                    <a:pt x="68" y="172"/>
                  </a:lnTo>
                  <a:lnTo>
                    <a:pt x="132" y="174"/>
                  </a:lnTo>
                  <a:lnTo>
                    <a:pt x="164" y="172"/>
                  </a:lnTo>
                  <a:lnTo>
                    <a:pt x="195" y="170"/>
                  </a:lnTo>
                  <a:lnTo>
                    <a:pt x="223" y="164"/>
                  </a:lnTo>
                  <a:lnTo>
                    <a:pt x="251" y="158"/>
                  </a:lnTo>
                  <a:lnTo>
                    <a:pt x="278" y="151"/>
                  </a:lnTo>
                  <a:lnTo>
                    <a:pt x="304" y="140"/>
                  </a:lnTo>
                  <a:lnTo>
                    <a:pt x="331" y="126"/>
                  </a:lnTo>
                  <a:lnTo>
                    <a:pt x="355" y="109"/>
                  </a:lnTo>
                  <a:lnTo>
                    <a:pt x="380" y="90"/>
                  </a:lnTo>
                  <a:lnTo>
                    <a:pt x="404" y="68"/>
                  </a:lnTo>
                  <a:lnTo>
                    <a:pt x="427" y="43"/>
                  </a:lnTo>
                  <a:lnTo>
                    <a:pt x="448" y="13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67" y="2332"/>
              <a:ext cx="20" cy="17"/>
            </a:xfrm>
            <a:custGeom>
              <a:avLst/>
              <a:gdLst/>
              <a:ahLst/>
              <a:cxnLst>
                <a:cxn ang="0">
                  <a:pos x="19" y="17"/>
                </a:cxn>
                <a:cxn ang="0">
                  <a:pos x="20" y="13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2"/>
                </a:cxn>
                <a:cxn ang="0">
                  <a:pos x="11" y="0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9" y="17"/>
                </a:cxn>
              </a:cxnLst>
              <a:rect l="0" t="0" r="r" b="b"/>
              <a:pathLst>
                <a:path w="20" h="17">
                  <a:moveTo>
                    <a:pt x="19" y="17"/>
                  </a:moveTo>
                  <a:lnTo>
                    <a:pt x="20" y="13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931" y="2410"/>
              <a:ext cx="11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3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0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931" y="1832"/>
              <a:ext cx="11" cy="57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578"/>
                </a:cxn>
                <a:cxn ang="0">
                  <a:pos x="11" y="578"/>
                </a:cxn>
                <a:cxn ang="0">
                  <a:pos x="11" y="0"/>
                </a:cxn>
                <a:cxn ang="0">
                  <a:pos x="5" y="0"/>
                </a:cxn>
              </a:cxnLst>
              <a:rect l="0" t="0" r="r" b="b"/>
              <a:pathLst>
                <a:path w="11" h="578">
                  <a:moveTo>
                    <a:pt x="5" y="0"/>
                  </a:moveTo>
                  <a:lnTo>
                    <a:pt x="0" y="0"/>
                  </a:lnTo>
                  <a:lnTo>
                    <a:pt x="0" y="578"/>
                  </a:lnTo>
                  <a:lnTo>
                    <a:pt x="11" y="578"/>
                  </a:lnTo>
                  <a:lnTo>
                    <a:pt x="1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931" y="1826"/>
              <a:ext cx="11" cy="6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1" y="6"/>
                </a:cxn>
              </a:cxnLst>
              <a:rect l="0" t="0" r="r" b="b"/>
              <a:pathLst>
                <a:path w="11" h="6">
                  <a:moveTo>
                    <a:pt x="11" y="6"/>
                  </a:moveTo>
                  <a:lnTo>
                    <a:pt x="11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248" y="2440"/>
              <a:ext cx="9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8" y="6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0" y="0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248" y="2379"/>
              <a:ext cx="9" cy="6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9" y="61"/>
                </a:cxn>
                <a:cxn ang="0">
                  <a:pos x="9" y="0"/>
                </a:cxn>
                <a:cxn ang="0">
                  <a:pos x="4" y="0"/>
                </a:cxn>
              </a:cxnLst>
              <a:rect l="0" t="0" r="r" b="b"/>
              <a:pathLst>
                <a:path w="9" h="61">
                  <a:moveTo>
                    <a:pt x="4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9" y="61"/>
                  </a:lnTo>
                  <a:lnTo>
                    <a:pt x="9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248" y="2374"/>
              <a:ext cx="9" cy="5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9" y="5"/>
                </a:cxn>
              </a:cxnLst>
              <a:rect l="0" t="0" r="r" b="b"/>
              <a:pathLst>
                <a:path w="9" h="5">
                  <a:moveTo>
                    <a:pt x="9" y="5"/>
                  </a:moveTo>
                  <a:lnTo>
                    <a:pt x="9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966" y="2200"/>
              <a:ext cx="6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6" h="9">
                  <a:moveTo>
                    <a:pt x="0" y="9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906" y="2200"/>
              <a:ext cx="60" cy="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9"/>
                </a:cxn>
                <a:cxn ang="0">
                  <a:pos x="60" y="9"/>
                </a:cxn>
                <a:cxn ang="0">
                  <a:pos x="60" y="0"/>
                </a:cxn>
                <a:cxn ang="0">
                  <a:pos x="0" y="0"/>
                </a:cxn>
                <a:cxn ang="0">
                  <a:pos x="0" y="4"/>
                </a:cxn>
              </a:cxnLst>
              <a:rect l="0" t="0" r="r" b="b"/>
              <a:pathLst>
                <a:path w="60" h="9">
                  <a:moveTo>
                    <a:pt x="0" y="4"/>
                  </a:moveTo>
                  <a:lnTo>
                    <a:pt x="0" y="9"/>
                  </a:lnTo>
                  <a:lnTo>
                    <a:pt x="60" y="9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00" y="2200"/>
              <a:ext cx="6" cy="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0"/>
                </a:cxn>
              </a:cxnLst>
              <a:rect l="0" t="0" r="r" b="b"/>
              <a:pathLst>
                <a:path w="6" h="9">
                  <a:moveTo>
                    <a:pt x="6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966" y="1994"/>
              <a:ext cx="6" cy="11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1"/>
                </a:cxn>
              </a:cxnLst>
              <a:rect l="0" t="0" r="r" b="b"/>
              <a:pathLst>
                <a:path w="6" h="11">
                  <a:moveTo>
                    <a:pt x="0" y="11"/>
                  </a:moveTo>
                  <a:lnTo>
                    <a:pt x="2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906" y="1994"/>
              <a:ext cx="60" cy="1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1"/>
                </a:cxn>
                <a:cxn ang="0">
                  <a:pos x="60" y="11"/>
                </a:cxn>
                <a:cxn ang="0">
                  <a:pos x="60" y="0"/>
                </a:cxn>
                <a:cxn ang="0">
                  <a:pos x="0" y="0"/>
                </a:cxn>
                <a:cxn ang="0">
                  <a:pos x="0" y="6"/>
                </a:cxn>
              </a:cxnLst>
              <a:rect l="0" t="0" r="r" b="b"/>
              <a:pathLst>
                <a:path w="60" h="11">
                  <a:moveTo>
                    <a:pt x="0" y="6"/>
                  </a:moveTo>
                  <a:lnTo>
                    <a:pt x="0" y="11"/>
                  </a:lnTo>
                  <a:lnTo>
                    <a:pt x="60" y="11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00" y="1994"/>
              <a:ext cx="6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6" y="0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458" y="2440"/>
              <a:ext cx="11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458" y="2379"/>
              <a:ext cx="11" cy="6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1" y="61"/>
                </a:cxn>
                <a:cxn ang="0">
                  <a:pos x="11" y="0"/>
                </a:cxn>
                <a:cxn ang="0">
                  <a:pos x="5" y="0"/>
                </a:cxn>
              </a:cxnLst>
              <a:rect l="0" t="0" r="r" b="b"/>
              <a:pathLst>
                <a:path w="11" h="61">
                  <a:moveTo>
                    <a:pt x="5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458" y="2374"/>
              <a:ext cx="11" cy="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1" y="5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lnTo>
                    <a:pt x="11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669" y="2440"/>
              <a:ext cx="1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10" y="4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669" y="2379"/>
              <a:ext cx="12" cy="6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2" y="61"/>
                </a:cxn>
                <a:cxn ang="0">
                  <a:pos x="12" y="0"/>
                </a:cxn>
                <a:cxn ang="0">
                  <a:pos x="6" y="0"/>
                </a:cxn>
              </a:cxnLst>
              <a:rect l="0" t="0" r="r" b="b"/>
              <a:pathLst>
                <a:path w="12" h="61">
                  <a:moveTo>
                    <a:pt x="6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669" y="2374"/>
              <a:ext cx="12" cy="5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4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2" y="5"/>
                </a:cxn>
              </a:cxnLst>
              <a:rect l="0" t="0" r="r" b="b"/>
              <a:pathLst>
                <a:path w="12" h="5">
                  <a:moveTo>
                    <a:pt x="12" y="5"/>
                  </a:moveTo>
                  <a:lnTo>
                    <a:pt x="12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881" y="2440"/>
              <a:ext cx="11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881" y="2379"/>
              <a:ext cx="11" cy="6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1" y="61"/>
                </a:cxn>
                <a:cxn ang="0">
                  <a:pos x="11" y="0"/>
                </a:cxn>
                <a:cxn ang="0">
                  <a:pos x="6" y="0"/>
                </a:cxn>
              </a:cxnLst>
              <a:rect l="0" t="0" r="r" b="b"/>
              <a:pathLst>
                <a:path w="11" h="61">
                  <a:moveTo>
                    <a:pt x="6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881" y="2374"/>
              <a:ext cx="11" cy="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1" y="5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lnTo>
                    <a:pt x="11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093" y="2440"/>
              <a:ext cx="11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093" y="2379"/>
              <a:ext cx="11" cy="6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1" y="61"/>
                </a:cxn>
                <a:cxn ang="0">
                  <a:pos x="11" y="0"/>
                </a:cxn>
                <a:cxn ang="0">
                  <a:pos x="5" y="0"/>
                </a:cxn>
              </a:cxnLst>
              <a:rect l="0" t="0" r="r" b="b"/>
              <a:pathLst>
                <a:path w="11" h="61">
                  <a:moveTo>
                    <a:pt x="5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093" y="2374"/>
              <a:ext cx="11" cy="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1" y="5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lnTo>
                    <a:pt x="11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304" y="2440"/>
              <a:ext cx="1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8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304" y="2379"/>
              <a:ext cx="10" cy="6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0" y="61"/>
                </a:cxn>
                <a:cxn ang="0">
                  <a:pos x="10" y="0"/>
                </a:cxn>
                <a:cxn ang="0">
                  <a:pos x="4" y="0"/>
                </a:cxn>
              </a:cxnLst>
              <a:rect l="0" t="0" r="r" b="b"/>
              <a:pathLst>
                <a:path w="10" h="61">
                  <a:moveTo>
                    <a:pt x="4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0" y="61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304" y="2374"/>
              <a:ext cx="10" cy="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0" y="5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514" y="2440"/>
              <a:ext cx="11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514" y="2379"/>
              <a:ext cx="11" cy="6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1" y="61"/>
                </a:cxn>
                <a:cxn ang="0">
                  <a:pos x="11" y="0"/>
                </a:cxn>
                <a:cxn ang="0">
                  <a:pos x="6" y="0"/>
                </a:cxn>
              </a:cxnLst>
              <a:rect l="0" t="0" r="r" b="b"/>
              <a:pathLst>
                <a:path w="11" h="61">
                  <a:moveTo>
                    <a:pt x="6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514" y="2374"/>
              <a:ext cx="11" cy="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1" y="5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lnTo>
                    <a:pt x="11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3726" y="2440"/>
              <a:ext cx="11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0" y="0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726" y="2379"/>
              <a:ext cx="11" cy="6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1" y="61"/>
                </a:cxn>
                <a:cxn ang="0">
                  <a:pos x="11" y="0"/>
                </a:cxn>
                <a:cxn ang="0">
                  <a:pos x="5" y="0"/>
                </a:cxn>
              </a:cxnLst>
              <a:rect l="0" t="0" r="r" b="b"/>
              <a:pathLst>
                <a:path w="11" h="61">
                  <a:moveTo>
                    <a:pt x="5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726" y="2374"/>
              <a:ext cx="11" cy="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1" y="5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lnTo>
                    <a:pt x="9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734" y="2125"/>
              <a:ext cx="1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en-GB" sz="1400" b="1" dirty="0">
                  <a:solidFill>
                    <a:schemeClr val="bg1"/>
                  </a:solidFill>
                  <a:latin typeface="+mj-lt"/>
                  <a:cs typeface="Arial" charset="0"/>
                </a:rPr>
                <a:t>0.5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583" y="1757"/>
              <a:ext cx="321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en-GB" sz="1400" b="1" dirty="0">
                  <a:solidFill>
                    <a:schemeClr val="bg1"/>
                  </a:solidFill>
                  <a:latin typeface="+mj-lt"/>
                  <a:cs typeface="Arial" charset="0"/>
                </a:rPr>
                <a:t>dB/km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1734" y="1918"/>
              <a:ext cx="1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en-GB" sz="1400" b="1" dirty="0">
                  <a:solidFill>
                    <a:schemeClr val="bg1"/>
                  </a:solidFill>
                  <a:latin typeface="+mj-lt"/>
                  <a:cs typeface="Arial" charset="0"/>
                </a:rPr>
                <a:t>1.0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253" y="2443"/>
              <a:ext cx="14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en-GB" sz="1400" b="1" dirty="0">
                  <a:solidFill>
                    <a:schemeClr val="bg1"/>
                  </a:solidFill>
                  <a:latin typeface="+mj-lt"/>
                  <a:cs typeface="Arial" charset="0"/>
                </a:rPr>
                <a:t>1.5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905" y="2344"/>
              <a:ext cx="6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hr-HR" sz="1400" dirty="0" smtClean="0">
                  <a:solidFill>
                    <a:schemeClr val="bg1"/>
                  </a:solidFill>
                  <a:latin typeface="Symbol" pitchFamily="18" charset="2"/>
                  <a:cs typeface="Arial" charset="0"/>
                </a:rPr>
                <a:t>l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1982" y="2446"/>
              <a:ext cx="11" cy="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7"/>
                </a:cxn>
                <a:cxn ang="0">
                  <a:pos x="9" y="7"/>
                </a:cxn>
                <a:cxn ang="0">
                  <a:pos x="11" y="5"/>
                </a:cxn>
                <a:cxn ang="0">
                  <a:pos x="1" y="0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983" y="2368"/>
              <a:ext cx="53" cy="83"/>
            </a:xfrm>
            <a:custGeom>
              <a:avLst/>
              <a:gdLst/>
              <a:ahLst/>
              <a:cxnLst>
                <a:cxn ang="0">
                  <a:pos x="50" y="4"/>
                </a:cxn>
                <a:cxn ang="0">
                  <a:pos x="44" y="0"/>
                </a:cxn>
                <a:cxn ang="0">
                  <a:pos x="0" y="78"/>
                </a:cxn>
                <a:cxn ang="0">
                  <a:pos x="10" y="83"/>
                </a:cxn>
                <a:cxn ang="0">
                  <a:pos x="53" y="6"/>
                </a:cxn>
                <a:cxn ang="0">
                  <a:pos x="50" y="4"/>
                </a:cxn>
              </a:cxnLst>
              <a:rect l="0" t="0" r="r" b="b"/>
              <a:pathLst>
                <a:path w="53" h="83">
                  <a:moveTo>
                    <a:pt x="50" y="4"/>
                  </a:moveTo>
                  <a:lnTo>
                    <a:pt x="44" y="0"/>
                  </a:lnTo>
                  <a:lnTo>
                    <a:pt x="0" y="78"/>
                  </a:lnTo>
                  <a:lnTo>
                    <a:pt x="10" y="83"/>
                  </a:lnTo>
                  <a:lnTo>
                    <a:pt x="53" y="6"/>
                  </a:lnTo>
                  <a:lnTo>
                    <a:pt x="50" y="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2027" y="2366"/>
              <a:ext cx="11" cy="8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9" y="8"/>
                </a:cxn>
              </a:cxnLst>
              <a:rect l="0" t="0" r="r" b="b"/>
              <a:pathLst>
                <a:path w="11" h="8">
                  <a:moveTo>
                    <a:pt x="9" y="8"/>
                  </a:moveTo>
                  <a:lnTo>
                    <a:pt x="11" y="6"/>
                  </a:lnTo>
                  <a:lnTo>
                    <a:pt x="11" y="4"/>
                  </a:lnTo>
                  <a:lnTo>
                    <a:pt x="9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2012" y="2446"/>
              <a:ext cx="11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7" y="7"/>
                </a:cxn>
                <a:cxn ang="0">
                  <a:pos x="9" y="7"/>
                </a:cxn>
                <a:cxn ang="0">
                  <a:pos x="11" y="5"/>
                </a:cxn>
                <a:cxn ang="0">
                  <a:pos x="2" y="0"/>
                </a:cxn>
              </a:cxnLst>
              <a:rect l="0" t="0" r="r" b="b"/>
              <a:pathLst>
                <a:path w="11" h="7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4" y="2368"/>
              <a:ext cx="53" cy="83"/>
            </a:xfrm>
            <a:custGeom>
              <a:avLst/>
              <a:gdLst/>
              <a:ahLst/>
              <a:cxnLst>
                <a:cxn ang="0">
                  <a:pos x="49" y="4"/>
                </a:cxn>
                <a:cxn ang="0">
                  <a:pos x="43" y="0"/>
                </a:cxn>
                <a:cxn ang="0">
                  <a:pos x="0" y="78"/>
                </a:cxn>
                <a:cxn ang="0">
                  <a:pos x="9" y="83"/>
                </a:cxn>
                <a:cxn ang="0">
                  <a:pos x="53" y="6"/>
                </a:cxn>
                <a:cxn ang="0">
                  <a:pos x="49" y="4"/>
                </a:cxn>
              </a:cxnLst>
              <a:rect l="0" t="0" r="r" b="b"/>
              <a:pathLst>
                <a:path w="53" h="83">
                  <a:moveTo>
                    <a:pt x="49" y="4"/>
                  </a:moveTo>
                  <a:lnTo>
                    <a:pt x="43" y="0"/>
                  </a:lnTo>
                  <a:lnTo>
                    <a:pt x="0" y="78"/>
                  </a:lnTo>
                  <a:lnTo>
                    <a:pt x="9" y="83"/>
                  </a:lnTo>
                  <a:lnTo>
                    <a:pt x="53" y="6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057" y="2366"/>
              <a:ext cx="11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10" y="8"/>
                </a:cxn>
              </a:cxnLst>
              <a:rect l="0" t="0" r="r" b="b"/>
              <a:pathLst>
                <a:path w="11" h="8">
                  <a:moveTo>
                    <a:pt x="10" y="8"/>
                  </a:moveTo>
                  <a:lnTo>
                    <a:pt x="11" y="6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34" y="2404"/>
              <a:ext cx="72" cy="9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72" y="9"/>
                </a:cxn>
                <a:cxn ang="0">
                  <a:pos x="72" y="4"/>
                </a:cxn>
              </a:cxnLst>
              <a:rect l="0" t="0" r="r" b="b"/>
              <a:pathLst>
                <a:path w="72" h="9">
                  <a:moveTo>
                    <a:pt x="72" y="4"/>
                  </a:moveTo>
                  <a:lnTo>
                    <a:pt x="72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72" y="9"/>
                  </a:lnTo>
                  <a:lnTo>
                    <a:pt x="72" y="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036" y="2404"/>
              <a:ext cx="1809" cy="9"/>
            </a:xfrm>
            <a:custGeom>
              <a:avLst/>
              <a:gdLst/>
              <a:ahLst/>
              <a:cxnLst>
                <a:cxn ang="0">
                  <a:pos x="1809" y="4"/>
                </a:cxn>
                <a:cxn ang="0">
                  <a:pos x="1809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1809" y="9"/>
                </a:cxn>
                <a:cxn ang="0">
                  <a:pos x="1809" y="4"/>
                </a:cxn>
              </a:cxnLst>
              <a:rect l="0" t="0" r="r" b="b"/>
              <a:pathLst>
                <a:path w="1809" h="9">
                  <a:moveTo>
                    <a:pt x="1809" y="4"/>
                  </a:moveTo>
                  <a:lnTo>
                    <a:pt x="1809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809" y="9"/>
                  </a:lnTo>
                  <a:lnTo>
                    <a:pt x="1809" y="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3841" y="2379"/>
              <a:ext cx="53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29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3" y="29"/>
                </a:cxn>
                <a:cxn ang="0">
                  <a:pos x="0" y="0"/>
                </a:cxn>
              </a:cxnLst>
              <a:rect l="0" t="0" r="r" b="b"/>
              <a:pathLst>
                <a:path w="53" h="59">
                  <a:moveTo>
                    <a:pt x="0" y="0"/>
                  </a:moveTo>
                  <a:lnTo>
                    <a:pt x="53" y="2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3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828" y="2453"/>
              <a:ext cx="14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 eaLnBrk="0" hangingPunct="0">
                <a:defRPr/>
              </a:pPr>
              <a:r>
                <a:rPr lang="en-GB" sz="1400" b="1" dirty="0">
                  <a:solidFill>
                    <a:schemeClr val="bg1"/>
                  </a:solidFill>
                  <a:latin typeface="+mj-lt"/>
                  <a:cs typeface="Arial" charset="0"/>
                </a:rPr>
                <a:t>1.3</a:t>
              </a:r>
              <a:endParaRPr lang="en-GB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881" y="1966"/>
              <a:ext cx="9" cy="4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444"/>
                </a:cxn>
                <a:cxn ang="0">
                  <a:pos x="9" y="444"/>
                </a:cxn>
                <a:cxn ang="0">
                  <a:pos x="9" y="0"/>
                </a:cxn>
                <a:cxn ang="0">
                  <a:pos x="4" y="0"/>
                </a:cxn>
              </a:cxnLst>
              <a:rect l="0" t="0" r="r" b="b"/>
              <a:pathLst>
                <a:path w="9" h="444">
                  <a:moveTo>
                    <a:pt x="4" y="0"/>
                  </a:moveTo>
                  <a:lnTo>
                    <a:pt x="0" y="0"/>
                  </a:lnTo>
                  <a:lnTo>
                    <a:pt x="0" y="444"/>
                  </a:lnTo>
                  <a:lnTo>
                    <a:pt x="9" y="444"/>
                  </a:lnTo>
                  <a:lnTo>
                    <a:pt x="9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862" y="1945"/>
              <a:ext cx="45" cy="6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62"/>
                </a:cxn>
                <a:cxn ang="0">
                  <a:pos x="23" y="49"/>
                </a:cxn>
                <a:cxn ang="0">
                  <a:pos x="45" y="62"/>
                </a:cxn>
                <a:cxn ang="0">
                  <a:pos x="23" y="0"/>
                </a:cxn>
              </a:cxnLst>
              <a:rect l="0" t="0" r="r" b="b"/>
              <a:pathLst>
                <a:path w="45" h="62">
                  <a:moveTo>
                    <a:pt x="23" y="0"/>
                  </a:moveTo>
                  <a:lnTo>
                    <a:pt x="0" y="62"/>
                  </a:lnTo>
                  <a:lnTo>
                    <a:pt x="23" y="49"/>
                  </a:lnTo>
                  <a:lnTo>
                    <a:pt x="45" y="6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300" y="1966"/>
              <a:ext cx="12" cy="44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0" y="444"/>
                </a:cxn>
                <a:cxn ang="0">
                  <a:pos x="12" y="444"/>
                </a:cxn>
                <a:cxn ang="0">
                  <a:pos x="12" y="0"/>
                </a:cxn>
                <a:cxn ang="0">
                  <a:pos x="6" y="0"/>
                </a:cxn>
              </a:cxnLst>
              <a:rect l="0" t="0" r="r" b="b"/>
              <a:pathLst>
                <a:path w="12" h="444">
                  <a:moveTo>
                    <a:pt x="6" y="0"/>
                  </a:moveTo>
                  <a:lnTo>
                    <a:pt x="0" y="0"/>
                  </a:lnTo>
                  <a:lnTo>
                    <a:pt x="0" y="444"/>
                  </a:lnTo>
                  <a:lnTo>
                    <a:pt x="12" y="444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282" y="1945"/>
              <a:ext cx="45" cy="6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62"/>
                </a:cxn>
                <a:cxn ang="0">
                  <a:pos x="24" y="49"/>
                </a:cxn>
                <a:cxn ang="0">
                  <a:pos x="45" y="62"/>
                </a:cxn>
                <a:cxn ang="0">
                  <a:pos x="24" y="0"/>
                </a:cxn>
              </a:cxnLst>
              <a:rect l="0" t="0" r="r" b="b"/>
              <a:pathLst>
                <a:path w="45" h="62">
                  <a:moveTo>
                    <a:pt x="24" y="0"/>
                  </a:moveTo>
                  <a:lnTo>
                    <a:pt x="0" y="62"/>
                  </a:lnTo>
                  <a:lnTo>
                    <a:pt x="24" y="49"/>
                  </a:lnTo>
                  <a:lnTo>
                    <a:pt x="45" y="6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4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6786578" y="960415"/>
            <a:ext cx="157482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endParaRPr lang="de-DE" sz="1600" dirty="0"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r" eaLnBrk="0" hangingPunct="0">
              <a:defRPr/>
            </a:pPr>
            <a:r>
              <a:rPr lang="hr-HR" sz="1600" dirty="0" smtClean="0">
                <a:solidFill>
                  <a:schemeClr val="bg1"/>
                </a:solidFill>
                <a:latin typeface="+mj-lt"/>
                <a:cs typeface="Arial" charset="0"/>
              </a:rPr>
              <a:t>Godina </a:t>
            </a:r>
            <a:r>
              <a:rPr lang="de-DE" sz="1600" dirty="0" smtClean="0">
                <a:solidFill>
                  <a:schemeClr val="bg1"/>
                </a:solidFill>
                <a:latin typeface="+mj-lt"/>
                <a:cs typeface="Arial" charset="0"/>
              </a:rPr>
              <a:t>1990</a:t>
            </a:r>
            <a:r>
              <a:rPr lang="de-DE" sz="1600" dirty="0">
                <a:solidFill>
                  <a:schemeClr val="bg1"/>
                </a:solidFill>
                <a:latin typeface="+mj-lt"/>
                <a:cs typeface="Arial" charset="0"/>
              </a:rPr>
              <a:t>:</a:t>
            </a:r>
          </a:p>
          <a:p>
            <a:pPr algn="r" eaLnBrk="0" hangingPunct="0">
              <a:defRPr/>
            </a:pPr>
            <a:r>
              <a:rPr lang="de-DE" sz="1600" dirty="0">
                <a:solidFill>
                  <a:schemeClr val="bg1"/>
                </a:solidFill>
                <a:latin typeface="+mj-lt"/>
                <a:cs typeface="Arial" charset="0"/>
              </a:rPr>
              <a:t>2 </a:t>
            </a:r>
            <a:r>
              <a:rPr lang="hr-HR" sz="1600" dirty="0" smtClean="0">
                <a:solidFill>
                  <a:schemeClr val="bg1"/>
                </a:solidFill>
                <a:latin typeface="+mj-lt"/>
                <a:cs typeface="Arial" charset="0"/>
              </a:rPr>
              <a:t>kanala</a:t>
            </a:r>
            <a:endParaRPr lang="de-DE" sz="1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4483082" y="5502246"/>
            <a:ext cx="4287837" cy="266700"/>
          </a:xfrm>
          <a:custGeom>
            <a:avLst/>
            <a:gdLst/>
            <a:ahLst/>
            <a:cxnLst>
              <a:cxn ang="0">
                <a:pos x="0" y="240"/>
              </a:cxn>
              <a:cxn ang="0">
                <a:pos x="194" y="0"/>
              </a:cxn>
              <a:cxn ang="0">
                <a:pos x="3557" y="0"/>
              </a:cxn>
              <a:cxn ang="0">
                <a:pos x="3363" y="240"/>
              </a:cxn>
              <a:cxn ang="0">
                <a:pos x="0" y="240"/>
              </a:cxn>
            </a:cxnLst>
            <a:rect l="0" t="0" r="r" b="b"/>
            <a:pathLst>
              <a:path w="3557" h="240">
                <a:moveTo>
                  <a:pt x="0" y="240"/>
                </a:moveTo>
                <a:lnTo>
                  <a:pt x="194" y="0"/>
                </a:lnTo>
                <a:lnTo>
                  <a:pt x="3557" y="0"/>
                </a:lnTo>
                <a:lnTo>
                  <a:pt x="3363" y="240"/>
                </a:lnTo>
                <a:lnTo>
                  <a:pt x="0" y="240"/>
                </a:lnTo>
                <a:close/>
              </a:path>
            </a:pathLst>
          </a:cu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4483082" y="2981296"/>
            <a:ext cx="207962" cy="2787650"/>
          </a:xfrm>
          <a:custGeom>
            <a:avLst/>
            <a:gdLst/>
            <a:ahLst/>
            <a:cxnLst>
              <a:cxn ang="0">
                <a:pos x="0" y="2063"/>
              </a:cxn>
              <a:cxn ang="0">
                <a:pos x="0" y="239"/>
              </a:cxn>
              <a:cxn ang="0">
                <a:pos x="194" y="0"/>
              </a:cxn>
              <a:cxn ang="0">
                <a:pos x="194" y="1823"/>
              </a:cxn>
              <a:cxn ang="0">
                <a:pos x="0" y="2063"/>
              </a:cxn>
            </a:cxnLst>
            <a:rect l="0" t="0" r="r" b="b"/>
            <a:pathLst>
              <a:path w="194" h="2063">
                <a:moveTo>
                  <a:pt x="0" y="2063"/>
                </a:moveTo>
                <a:lnTo>
                  <a:pt x="0" y="239"/>
                </a:lnTo>
                <a:lnTo>
                  <a:pt x="194" y="0"/>
                </a:lnTo>
                <a:lnTo>
                  <a:pt x="194" y="1823"/>
                </a:lnTo>
                <a:lnTo>
                  <a:pt x="0" y="2063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5" name="Rectangle 75"/>
          <p:cNvSpPr>
            <a:spLocks noChangeArrowheads="1"/>
          </p:cNvSpPr>
          <p:nvPr/>
        </p:nvSpPr>
        <p:spPr bwMode="auto">
          <a:xfrm>
            <a:off x="4691044" y="2963833"/>
            <a:ext cx="4071938" cy="25384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4483082" y="5502246"/>
            <a:ext cx="3800475" cy="266700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13" y="0"/>
              </a:cxn>
              <a:cxn ang="0">
                <a:pos x="238" y="0"/>
              </a:cxn>
            </a:cxnLst>
            <a:rect l="0" t="0" r="r" b="b"/>
            <a:pathLst>
              <a:path w="238" h="16">
                <a:moveTo>
                  <a:pt x="0" y="16"/>
                </a:moveTo>
                <a:lnTo>
                  <a:pt x="13" y="0"/>
                </a:lnTo>
                <a:lnTo>
                  <a:pt x="23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7" name="Freeform 77"/>
          <p:cNvSpPr>
            <a:spLocks/>
          </p:cNvSpPr>
          <p:nvPr/>
        </p:nvSpPr>
        <p:spPr bwMode="auto">
          <a:xfrm>
            <a:off x="4483082" y="4819621"/>
            <a:ext cx="4262437" cy="266700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13" y="0"/>
              </a:cxn>
              <a:cxn ang="0">
                <a:pos x="238" y="0"/>
              </a:cxn>
            </a:cxnLst>
            <a:rect l="0" t="0" r="r" b="b"/>
            <a:pathLst>
              <a:path w="238" h="16">
                <a:moveTo>
                  <a:pt x="0" y="16"/>
                </a:moveTo>
                <a:lnTo>
                  <a:pt x="13" y="0"/>
                </a:lnTo>
                <a:lnTo>
                  <a:pt x="23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4483082" y="4152871"/>
            <a:ext cx="4244975" cy="268287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13" y="0"/>
              </a:cxn>
              <a:cxn ang="0">
                <a:pos x="238" y="0"/>
              </a:cxn>
            </a:cxnLst>
            <a:rect l="0" t="0" r="r" b="b"/>
            <a:pathLst>
              <a:path w="238" h="16">
                <a:moveTo>
                  <a:pt x="0" y="16"/>
                </a:moveTo>
                <a:lnTo>
                  <a:pt x="13" y="0"/>
                </a:lnTo>
                <a:lnTo>
                  <a:pt x="23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4483082" y="3470246"/>
            <a:ext cx="4279900" cy="266700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13" y="0"/>
              </a:cxn>
              <a:cxn ang="0">
                <a:pos x="238" y="0"/>
              </a:cxn>
            </a:cxnLst>
            <a:rect l="0" t="0" r="r" b="b"/>
            <a:pathLst>
              <a:path w="238" h="16">
                <a:moveTo>
                  <a:pt x="0" y="16"/>
                </a:moveTo>
                <a:lnTo>
                  <a:pt x="13" y="0"/>
                </a:lnTo>
                <a:lnTo>
                  <a:pt x="23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80" name="Freeform 80"/>
          <p:cNvSpPr>
            <a:spLocks/>
          </p:cNvSpPr>
          <p:nvPr/>
        </p:nvSpPr>
        <p:spPr bwMode="auto">
          <a:xfrm>
            <a:off x="4483082" y="5502246"/>
            <a:ext cx="4287837" cy="266700"/>
          </a:xfrm>
          <a:custGeom>
            <a:avLst/>
            <a:gdLst/>
            <a:ahLst/>
            <a:cxnLst>
              <a:cxn ang="0">
                <a:pos x="3557" y="0"/>
              </a:cxn>
              <a:cxn ang="0">
                <a:pos x="3363" y="240"/>
              </a:cxn>
              <a:cxn ang="0">
                <a:pos x="0" y="240"/>
              </a:cxn>
              <a:cxn ang="0">
                <a:pos x="194" y="0"/>
              </a:cxn>
              <a:cxn ang="0">
                <a:pos x="3557" y="0"/>
              </a:cxn>
            </a:cxnLst>
            <a:rect l="0" t="0" r="r" b="b"/>
            <a:pathLst>
              <a:path w="3557" h="240">
                <a:moveTo>
                  <a:pt x="3557" y="0"/>
                </a:moveTo>
                <a:lnTo>
                  <a:pt x="3363" y="240"/>
                </a:lnTo>
                <a:lnTo>
                  <a:pt x="0" y="240"/>
                </a:lnTo>
                <a:lnTo>
                  <a:pt x="194" y="0"/>
                </a:lnTo>
                <a:lnTo>
                  <a:pt x="3557" y="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81" name="Freeform 81"/>
          <p:cNvSpPr>
            <a:spLocks/>
          </p:cNvSpPr>
          <p:nvPr/>
        </p:nvSpPr>
        <p:spPr bwMode="auto">
          <a:xfrm>
            <a:off x="4483082" y="2955896"/>
            <a:ext cx="207962" cy="2813050"/>
          </a:xfrm>
          <a:custGeom>
            <a:avLst/>
            <a:gdLst/>
            <a:ahLst/>
            <a:cxnLst>
              <a:cxn ang="0">
                <a:pos x="0" y="2063"/>
              </a:cxn>
              <a:cxn ang="0">
                <a:pos x="0" y="239"/>
              </a:cxn>
              <a:cxn ang="0">
                <a:pos x="194" y="0"/>
              </a:cxn>
              <a:cxn ang="0">
                <a:pos x="194" y="1823"/>
              </a:cxn>
              <a:cxn ang="0">
                <a:pos x="0" y="2063"/>
              </a:cxn>
            </a:cxnLst>
            <a:rect l="0" t="0" r="r" b="b"/>
            <a:pathLst>
              <a:path w="194" h="2063">
                <a:moveTo>
                  <a:pt x="0" y="2063"/>
                </a:moveTo>
                <a:lnTo>
                  <a:pt x="0" y="239"/>
                </a:lnTo>
                <a:lnTo>
                  <a:pt x="194" y="0"/>
                </a:lnTo>
                <a:lnTo>
                  <a:pt x="194" y="1823"/>
                </a:lnTo>
                <a:lnTo>
                  <a:pt x="0" y="2063"/>
                </a:lnTo>
                <a:close/>
              </a:path>
            </a:pathLst>
          </a:custGeom>
          <a:noFill/>
          <a:ln w="23813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82" name="Rectangle 82"/>
          <p:cNvSpPr>
            <a:spLocks noChangeArrowheads="1"/>
          </p:cNvSpPr>
          <p:nvPr/>
        </p:nvSpPr>
        <p:spPr bwMode="auto">
          <a:xfrm>
            <a:off x="4691044" y="2963833"/>
            <a:ext cx="4064000" cy="2549525"/>
          </a:xfrm>
          <a:prstGeom prst="rect">
            <a:avLst/>
          </a:prstGeom>
          <a:noFill/>
          <a:ln w="23813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grpSp>
        <p:nvGrpSpPr>
          <p:cNvPr id="83" name="Group 83"/>
          <p:cNvGrpSpPr>
            <a:grpSpLocks/>
          </p:cNvGrpSpPr>
          <p:nvPr/>
        </p:nvGrpSpPr>
        <p:grpSpPr bwMode="auto">
          <a:xfrm>
            <a:off x="4643419" y="5553046"/>
            <a:ext cx="222250" cy="133350"/>
            <a:chOff x="1326" y="2938"/>
            <a:chExt cx="209" cy="120"/>
          </a:xfrm>
        </p:grpSpPr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445" y="2938"/>
              <a:ext cx="90" cy="12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90"/>
                </a:cxn>
                <a:cxn ang="0">
                  <a:pos x="90" y="0"/>
                </a:cxn>
                <a:cxn ang="0">
                  <a:pos x="90" y="30"/>
                </a:cxn>
                <a:cxn ang="0">
                  <a:pos x="0" y="120"/>
                </a:cxn>
              </a:cxnLst>
              <a:rect l="0" t="0" r="r" b="b"/>
              <a:pathLst>
                <a:path w="90" h="120">
                  <a:moveTo>
                    <a:pt x="0" y="120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3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FFFF00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1326" y="3028"/>
              <a:ext cx="119" cy="30"/>
            </a:xfrm>
            <a:prstGeom prst="rect">
              <a:avLst/>
            </a:prstGeom>
            <a:solidFill>
              <a:srgbClr val="FFFF00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326" y="2938"/>
              <a:ext cx="209" cy="90"/>
            </a:xfrm>
            <a:custGeom>
              <a:avLst/>
              <a:gdLst/>
              <a:ahLst/>
              <a:cxnLst>
                <a:cxn ang="0">
                  <a:pos x="119" y="90"/>
                </a:cxn>
                <a:cxn ang="0">
                  <a:pos x="209" y="0"/>
                </a:cxn>
                <a:cxn ang="0">
                  <a:pos x="74" y="0"/>
                </a:cxn>
                <a:cxn ang="0">
                  <a:pos x="0" y="90"/>
                </a:cxn>
                <a:cxn ang="0">
                  <a:pos x="119" y="90"/>
                </a:cxn>
              </a:cxnLst>
              <a:rect l="0" t="0" r="r" b="b"/>
              <a:pathLst>
                <a:path w="209" h="90">
                  <a:moveTo>
                    <a:pt x="119" y="90"/>
                  </a:moveTo>
                  <a:lnTo>
                    <a:pt x="209" y="0"/>
                  </a:lnTo>
                  <a:lnTo>
                    <a:pt x="74" y="0"/>
                  </a:lnTo>
                  <a:lnTo>
                    <a:pt x="0" y="90"/>
                  </a:lnTo>
                  <a:lnTo>
                    <a:pt x="119" y="90"/>
                  </a:lnTo>
                  <a:close/>
                </a:path>
              </a:pathLst>
            </a:custGeom>
            <a:solidFill>
              <a:srgbClr val="FFFF00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87" name="Group 87"/>
          <p:cNvGrpSpPr>
            <a:grpSpLocks/>
          </p:cNvGrpSpPr>
          <p:nvPr/>
        </p:nvGrpSpPr>
        <p:grpSpPr bwMode="auto">
          <a:xfrm>
            <a:off x="5021244" y="5519708"/>
            <a:ext cx="207963" cy="166688"/>
            <a:chOff x="1639" y="2908"/>
            <a:chExt cx="195" cy="150"/>
          </a:xfrm>
        </p:grpSpPr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760" y="2908"/>
              <a:ext cx="74" cy="150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0" y="105"/>
                </a:cxn>
                <a:cxn ang="0">
                  <a:pos x="75" y="0"/>
                </a:cxn>
                <a:cxn ang="0">
                  <a:pos x="75" y="60"/>
                </a:cxn>
                <a:cxn ang="0">
                  <a:pos x="0" y="150"/>
                </a:cxn>
              </a:cxnLst>
              <a:rect l="0" t="0" r="r" b="b"/>
              <a:pathLst>
                <a:path w="75" h="150">
                  <a:moveTo>
                    <a:pt x="0" y="150"/>
                  </a:moveTo>
                  <a:lnTo>
                    <a:pt x="0" y="105"/>
                  </a:lnTo>
                  <a:lnTo>
                    <a:pt x="75" y="0"/>
                  </a:lnTo>
                  <a:lnTo>
                    <a:pt x="75" y="6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FF9966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1639" y="3014"/>
              <a:ext cx="121" cy="44"/>
            </a:xfrm>
            <a:prstGeom prst="rect">
              <a:avLst/>
            </a:prstGeom>
            <a:solidFill>
              <a:srgbClr val="FF9966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1639" y="2908"/>
              <a:ext cx="195" cy="106"/>
            </a:xfrm>
            <a:custGeom>
              <a:avLst/>
              <a:gdLst/>
              <a:ahLst/>
              <a:cxnLst>
                <a:cxn ang="0">
                  <a:pos x="120" y="105"/>
                </a:cxn>
                <a:cxn ang="0">
                  <a:pos x="195" y="0"/>
                </a:cxn>
                <a:cxn ang="0">
                  <a:pos x="75" y="0"/>
                </a:cxn>
                <a:cxn ang="0">
                  <a:pos x="0" y="105"/>
                </a:cxn>
                <a:cxn ang="0">
                  <a:pos x="120" y="105"/>
                </a:cxn>
              </a:cxnLst>
              <a:rect l="0" t="0" r="r" b="b"/>
              <a:pathLst>
                <a:path w="195" h="105">
                  <a:moveTo>
                    <a:pt x="120" y="105"/>
                  </a:moveTo>
                  <a:lnTo>
                    <a:pt x="195" y="0"/>
                  </a:lnTo>
                  <a:lnTo>
                    <a:pt x="75" y="0"/>
                  </a:lnTo>
                  <a:lnTo>
                    <a:pt x="0" y="105"/>
                  </a:lnTo>
                  <a:lnTo>
                    <a:pt x="120" y="105"/>
                  </a:lnTo>
                  <a:close/>
                </a:path>
              </a:pathLst>
            </a:custGeom>
            <a:solidFill>
              <a:srgbClr val="FF9966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1" name="Group 91"/>
          <p:cNvGrpSpPr>
            <a:grpSpLocks/>
          </p:cNvGrpSpPr>
          <p:nvPr/>
        </p:nvGrpSpPr>
        <p:grpSpPr bwMode="auto">
          <a:xfrm>
            <a:off x="5380019" y="5468908"/>
            <a:ext cx="207963" cy="217488"/>
            <a:chOff x="1938" y="2864"/>
            <a:chExt cx="195" cy="194"/>
          </a:xfrm>
        </p:grpSpPr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2059" y="2864"/>
              <a:ext cx="74" cy="194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89"/>
                </a:cxn>
                <a:cxn ang="0">
                  <a:pos x="75" y="0"/>
                </a:cxn>
                <a:cxn ang="0">
                  <a:pos x="75" y="104"/>
                </a:cxn>
                <a:cxn ang="0">
                  <a:pos x="0" y="194"/>
                </a:cxn>
              </a:cxnLst>
              <a:rect l="0" t="0" r="r" b="b"/>
              <a:pathLst>
                <a:path w="75" h="194">
                  <a:moveTo>
                    <a:pt x="0" y="194"/>
                  </a:moveTo>
                  <a:lnTo>
                    <a:pt x="0" y="89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accent2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1938" y="2953"/>
              <a:ext cx="121" cy="105"/>
            </a:xfrm>
            <a:prstGeom prst="rect">
              <a:avLst/>
            </a:prstGeom>
            <a:solidFill>
              <a:schemeClr val="accent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1938" y="2864"/>
              <a:ext cx="195" cy="89"/>
            </a:xfrm>
            <a:custGeom>
              <a:avLst/>
              <a:gdLst/>
              <a:ahLst/>
              <a:cxnLst>
                <a:cxn ang="0">
                  <a:pos x="120" y="89"/>
                </a:cxn>
                <a:cxn ang="0">
                  <a:pos x="195" y="0"/>
                </a:cxn>
                <a:cxn ang="0">
                  <a:pos x="75" y="0"/>
                </a:cxn>
                <a:cxn ang="0">
                  <a:pos x="0" y="89"/>
                </a:cxn>
                <a:cxn ang="0">
                  <a:pos x="120" y="89"/>
                </a:cxn>
              </a:cxnLst>
              <a:rect l="0" t="0" r="r" b="b"/>
              <a:pathLst>
                <a:path w="195" h="89">
                  <a:moveTo>
                    <a:pt x="120" y="89"/>
                  </a:moveTo>
                  <a:lnTo>
                    <a:pt x="195" y="0"/>
                  </a:lnTo>
                  <a:lnTo>
                    <a:pt x="75" y="0"/>
                  </a:lnTo>
                  <a:lnTo>
                    <a:pt x="0" y="89"/>
                  </a:lnTo>
                  <a:lnTo>
                    <a:pt x="120" y="89"/>
                  </a:lnTo>
                  <a:close/>
                </a:path>
              </a:pathLst>
            </a:custGeom>
            <a:solidFill>
              <a:schemeClr val="accent2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5" name="Group 95"/>
          <p:cNvGrpSpPr>
            <a:grpSpLocks/>
          </p:cNvGrpSpPr>
          <p:nvPr/>
        </p:nvGrpSpPr>
        <p:grpSpPr bwMode="auto">
          <a:xfrm>
            <a:off x="5738794" y="5368896"/>
            <a:ext cx="223838" cy="317500"/>
            <a:chOff x="2237" y="2774"/>
            <a:chExt cx="209" cy="284"/>
          </a:xfrm>
        </p:grpSpPr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2372" y="2774"/>
              <a:ext cx="74" cy="284"/>
            </a:xfrm>
            <a:custGeom>
              <a:avLst/>
              <a:gdLst/>
              <a:ahLst/>
              <a:cxnLst>
                <a:cxn ang="0">
                  <a:pos x="0" y="284"/>
                </a:cxn>
                <a:cxn ang="0">
                  <a:pos x="0" y="90"/>
                </a:cxn>
                <a:cxn ang="0">
                  <a:pos x="74" y="0"/>
                </a:cxn>
                <a:cxn ang="0">
                  <a:pos x="74" y="194"/>
                </a:cxn>
                <a:cxn ang="0">
                  <a:pos x="0" y="284"/>
                </a:cxn>
              </a:cxnLst>
              <a:rect l="0" t="0" r="r" b="b"/>
              <a:pathLst>
                <a:path w="74" h="284">
                  <a:moveTo>
                    <a:pt x="0" y="284"/>
                  </a:moveTo>
                  <a:lnTo>
                    <a:pt x="0" y="90"/>
                  </a:lnTo>
                  <a:lnTo>
                    <a:pt x="74" y="0"/>
                  </a:lnTo>
                  <a:lnTo>
                    <a:pt x="74" y="194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3333CC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2237" y="2863"/>
              <a:ext cx="135" cy="195"/>
            </a:xfrm>
            <a:prstGeom prst="rect">
              <a:avLst/>
            </a:prstGeom>
            <a:solidFill>
              <a:srgbClr val="3333CC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237" y="2774"/>
              <a:ext cx="209" cy="89"/>
            </a:xfrm>
            <a:custGeom>
              <a:avLst/>
              <a:gdLst/>
              <a:ahLst/>
              <a:cxnLst>
                <a:cxn ang="0">
                  <a:pos x="135" y="90"/>
                </a:cxn>
                <a:cxn ang="0">
                  <a:pos x="209" y="0"/>
                </a:cxn>
                <a:cxn ang="0">
                  <a:pos x="90" y="0"/>
                </a:cxn>
                <a:cxn ang="0">
                  <a:pos x="0" y="90"/>
                </a:cxn>
                <a:cxn ang="0">
                  <a:pos x="135" y="90"/>
                </a:cxn>
              </a:cxnLst>
              <a:rect l="0" t="0" r="r" b="b"/>
              <a:pathLst>
                <a:path w="209" h="90">
                  <a:moveTo>
                    <a:pt x="135" y="90"/>
                  </a:moveTo>
                  <a:lnTo>
                    <a:pt x="209" y="0"/>
                  </a:lnTo>
                  <a:lnTo>
                    <a:pt x="90" y="0"/>
                  </a:lnTo>
                  <a:lnTo>
                    <a:pt x="0" y="90"/>
                  </a:lnTo>
                  <a:lnTo>
                    <a:pt x="135" y="90"/>
                  </a:lnTo>
                  <a:close/>
                </a:path>
              </a:pathLst>
            </a:custGeom>
            <a:solidFill>
              <a:srgbClr val="3333CC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9" name="Group 99"/>
          <p:cNvGrpSpPr>
            <a:grpSpLocks/>
          </p:cNvGrpSpPr>
          <p:nvPr/>
        </p:nvGrpSpPr>
        <p:grpSpPr bwMode="auto">
          <a:xfrm>
            <a:off x="6764319" y="5037108"/>
            <a:ext cx="207963" cy="649288"/>
            <a:chOff x="3164" y="2475"/>
            <a:chExt cx="194" cy="583"/>
          </a:xfrm>
        </p:grpSpPr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3282" y="2475"/>
              <a:ext cx="76" cy="583"/>
            </a:xfrm>
            <a:custGeom>
              <a:avLst/>
              <a:gdLst/>
              <a:ahLst/>
              <a:cxnLst>
                <a:cxn ang="0">
                  <a:pos x="0" y="583"/>
                </a:cxn>
                <a:cxn ang="0">
                  <a:pos x="0" y="90"/>
                </a:cxn>
                <a:cxn ang="0">
                  <a:pos x="75" y="0"/>
                </a:cxn>
                <a:cxn ang="0">
                  <a:pos x="75" y="493"/>
                </a:cxn>
                <a:cxn ang="0">
                  <a:pos x="0" y="583"/>
                </a:cxn>
              </a:cxnLst>
              <a:rect l="0" t="0" r="r" b="b"/>
              <a:pathLst>
                <a:path w="75" h="583">
                  <a:moveTo>
                    <a:pt x="0" y="583"/>
                  </a:moveTo>
                  <a:lnTo>
                    <a:pt x="0" y="90"/>
                  </a:lnTo>
                  <a:lnTo>
                    <a:pt x="75" y="0"/>
                  </a:lnTo>
                  <a:lnTo>
                    <a:pt x="75" y="493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chemeClr val="accent1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3164" y="2565"/>
              <a:ext cx="118" cy="493"/>
            </a:xfrm>
            <a:prstGeom prst="rect">
              <a:avLst/>
            </a:prstGeom>
            <a:solidFill>
              <a:schemeClr val="accent1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3164" y="2475"/>
              <a:ext cx="194" cy="90"/>
            </a:xfrm>
            <a:custGeom>
              <a:avLst/>
              <a:gdLst/>
              <a:ahLst/>
              <a:cxnLst>
                <a:cxn ang="0">
                  <a:pos x="119" y="90"/>
                </a:cxn>
                <a:cxn ang="0">
                  <a:pos x="194" y="0"/>
                </a:cxn>
                <a:cxn ang="0">
                  <a:pos x="74" y="0"/>
                </a:cxn>
                <a:cxn ang="0">
                  <a:pos x="0" y="90"/>
                </a:cxn>
                <a:cxn ang="0">
                  <a:pos x="119" y="90"/>
                </a:cxn>
              </a:cxnLst>
              <a:rect l="0" t="0" r="r" b="b"/>
              <a:pathLst>
                <a:path w="194" h="90">
                  <a:moveTo>
                    <a:pt x="119" y="90"/>
                  </a:moveTo>
                  <a:lnTo>
                    <a:pt x="194" y="0"/>
                  </a:lnTo>
                  <a:lnTo>
                    <a:pt x="74" y="0"/>
                  </a:lnTo>
                  <a:lnTo>
                    <a:pt x="0" y="90"/>
                  </a:lnTo>
                  <a:lnTo>
                    <a:pt x="119" y="90"/>
                  </a:lnTo>
                  <a:close/>
                </a:path>
              </a:pathLst>
            </a:custGeom>
            <a:solidFill>
              <a:schemeClr val="accent1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03" name="Group 103"/>
          <p:cNvGrpSpPr>
            <a:grpSpLocks/>
          </p:cNvGrpSpPr>
          <p:nvPr/>
        </p:nvGrpSpPr>
        <p:grpSpPr bwMode="auto">
          <a:xfrm>
            <a:off x="7019907" y="4719608"/>
            <a:ext cx="223837" cy="966788"/>
            <a:chOff x="3463" y="2191"/>
            <a:chExt cx="209" cy="867"/>
          </a:xfrm>
        </p:grpSpPr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3582" y="2191"/>
              <a:ext cx="90" cy="867"/>
            </a:xfrm>
            <a:custGeom>
              <a:avLst/>
              <a:gdLst/>
              <a:ahLst/>
              <a:cxnLst>
                <a:cxn ang="0">
                  <a:pos x="0" y="867"/>
                </a:cxn>
                <a:cxn ang="0">
                  <a:pos x="0" y="90"/>
                </a:cxn>
                <a:cxn ang="0">
                  <a:pos x="90" y="0"/>
                </a:cxn>
                <a:cxn ang="0">
                  <a:pos x="90" y="777"/>
                </a:cxn>
                <a:cxn ang="0">
                  <a:pos x="0" y="867"/>
                </a:cxn>
              </a:cxnLst>
              <a:rect l="0" t="0" r="r" b="b"/>
              <a:pathLst>
                <a:path w="90" h="867">
                  <a:moveTo>
                    <a:pt x="0" y="867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777"/>
                  </a:lnTo>
                  <a:lnTo>
                    <a:pt x="0" y="867"/>
                  </a:lnTo>
                  <a:close/>
                </a:path>
              </a:pathLst>
            </a:custGeom>
            <a:solidFill>
              <a:schemeClr val="accent1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3463" y="2281"/>
              <a:ext cx="119" cy="777"/>
            </a:xfrm>
            <a:prstGeom prst="rect">
              <a:avLst/>
            </a:prstGeom>
            <a:solidFill>
              <a:schemeClr val="accent1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3463" y="2191"/>
              <a:ext cx="209" cy="90"/>
            </a:xfrm>
            <a:custGeom>
              <a:avLst/>
              <a:gdLst/>
              <a:ahLst/>
              <a:cxnLst>
                <a:cxn ang="0">
                  <a:pos x="119" y="90"/>
                </a:cxn>
                <a:cxn ang="0">
                  <a:pos x="209" y="0"/>
                </a:cxn>
                <a:cxn ang="0">
                  <a:pos x="74" y="0"/>
                </a:cxn>
                <a:cxn ang="0">
                  <a:pos x="0" y="90"/>
                </a:cxn>
                <a:cxn ang="0">
                  <a:pos x="119" y="90"/>
                </a:cxn>
              </a:cxnLst>
              <a:rect l="0" t="0" r="r" b="b"/>
              <a:pathLst>
                <a:path w="209" h="90">
                  <a:moveTo>
                    <a:pt x="119" y="90"/>
                  </a:moveTo>
                  <a:lnTo>
                    <a:pt x="209" y="0"/>
                  </a:lnTo>
                  <a:lnTo>
                    <a:pt x="74" y="0"/>
                  </a:lnTo>
                  <a:lnTo>
                    <a:pt x="0" y="90"/>
                  </a:lnTo>
                  <a:lnTo>
                    <a:pt x="119" y="90"/>
                  </a:lnTo>
                  <a:close/>
                </a:path>
              </a:pathLst>
            </a:custGeom>
            <a:solidFill>
              <a:schemeClr val="accent1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07" name="Freeform 107" descr="50%"/>
          <p:cNvSpPr>
            <a:spLocks/>
          </p:cNvSpPr>
          <p:nvPr/>
        </p:nvSpPr>
        <p:spPr bwMode="auto">
          <a:xfrm>
            <a:off x="7559657" y="4503708"/>
            <a:ext cx="79375" cy="1182688"/>
          </a:xfrm>
          <a:custGeom>
            <a:avLst/>
            <a:gdLst/>
            <a:ahLst/>
            <a:cxnLst>
              <a:cxn ang="0">
                <a:pos x="0" y="1061"/>
              </a:cxn>
              <a:cxn ang="0">
                <a:pos x="0" y="89"/>
              </a:cxn>
              <a:cxn ang="0">
                <a:pos x="75" y="0"/>
              </a:cxn>
              <a:cxn ang="0">
                <a:pos x="75" y="971"/>
              </a:cxn>
              <a:cxn ang="0">
                <a:pos x="0" y="1061"/>
              </a:cxn>
            </a:cxnLst>
            <a:rect l="0" t="0" r="r" b="b"/>
            <a:pathLst>
              <a:path w="75" h="1061">
                <a:moveTo>
                  <a:pt x="0" y="1061"/>
                </a:moveTo>
                <a:lnTo>
                  <a:pt x="0" y="89"/>
                </a:lnTo>
                <a:lnTo>
                  <a:pt x="75" y="0"/>
                </a:lnTo>
                <a:lnTo>
                  <a:pt x="75" y="971"/>
                </a:lnTo>
                <a:lnTo>
                  <a:pt x="0" y="1061"/>
                </a:lnTo>
                <a:close/>
              </a:path>
            </a:pathLst>
          </a:custGeom>
          <a:pattFill prst="pct5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08" name="Rectangle 108"/>
          <p:cNvSpPr>
            <a:spLocks noChangeArrowheads="1"/>
          </p:cNvSpPr>
          <p:nvPr/>
        </p:nvSpPr>
        <p:spPr bwMode="auto">
          <a:xfrm>
            <a:off x="7431069" y="4602133"/>
            <a:ext cx="128588" cy="1084263"/>
          </a:xfrm>
          <a:prstGeom prst="rect">
            <a:avLst/>
          </a:prstGeom>
          <a:solidFill>
            <a:srgbClr val="FC542A"/>
          </a:solidFill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09" name="Freeform 109" descr="50%"/>
          <p:cNvSpPr>
            <a:spLocks/>
          </p:cNvSpPr>
          <p:nvPr/>
        </p:nvSpPr>
        <p:spPr bwMode="auto">
          <a:xfrm>
            <a:off x="7431069" y="4503708"/>
            <a:ext cx="207963" cy="98425"/>
          </a:xfrm>
          <a:custGeom>
            <a:avLst/>
            <a:gdLst/>
            <a:ahLst/>
            <a:cxnLst>
              <a:cxn ang="0">
                <a:pos x="120" y="89"/>
              </a:cxn>
              <a:cxn ang="0">
                <a:pos x="195" y="0"/>
              </a:cxn>
              <a:cxn ang="0">
                <a:pos x="75" y="0"/>
              </a:cxn>
              <a:cxn ang="0">
                <a:pos x="0" y="89"/>
              </a:cxn>
              <a:cxn ang="0">
                <a:pos x="120" y="89"/>
              </a:cxn>
            </a:cxnLst>
            <a:rect l="0" t="0" r="r" b="b"/>
            <a:pathLst>
              <a:path w="195" h="89">
                <a:moveTo>
                  <a:pt x="120" y="89"/>
                </a:moveTo>
                <a:lnTo>
                  <a:pt x="195" y="0"/>
                </a:lnTo>
                <a:lnTo>
                  <a:pt x="75" y="0"/>
                </a:lnTo>
                <a:lnTo>
                  <a:pt x="0" y="89"/>
                </a:lnTo>
                <a:lnTo>
                  <a:pt x="120" y="89"/>
                </a:lnTo>
                <a:close/>
              </a:path>
            </a:pathLst>
          </a:custGeom>
          <a:pattFill prst="pct5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10" name="Freeform 110" descr="50%"/>
          <p:cNvSpPr>
            <a:spLocks/>
          </p:cNvSpPr>
          <p:nvPr/>
        </p:nvSpPr>
        <p:spPr bwMode="auto">
          <a:xfrm>
            <a:off x="7816832" y="4286221"/>
            <a:ext cx="79375" cy="1400175"/>
          </a:xfrm>
          <a:custGeom>
            <a:avLst/>
            <a:gdLst/>
            <a:ahLst/>
            <a:cxnLst>
              <a:cxn ang="0">
                <a:pos x="0" y="1255"/>
              </a:cxn>
              <a:cxn ang="0">
                <a:pos x="0" y="89"/>
              </a:cxn>
              <a:cxn ang="0">
                <a:pos x="75" y="0"/>
              </a:cxn>
              <a:cxn ang="0">
                <a:pos x="75" y="1165"/>
              </a:cxn>
              <a:cxn ang="0">
                <a:pos x="0" y="1255"/>
              </a:cxn>
            </a:cxnLst>
            <a:rect l="0" t="0" r="r" b="b"/>
            <a:pathLst>
              <a:path w="75" h="1255">
                <a:moveTo>
                  <a:pt x="0" y="1255"/>
                </a:moveTo>
                <a:lnTo>
                  <a:pt x="0" y="89"/>
                </a:lnTo>
                <a:lnTo>
                  <a:pt x="75" y="0"/>
                </a:lnTo>
                <a:lnTo>
                  <a:pt x="75" y="1165"/>
                </a:lnTo>
                <a:lnTo>
                  <a:pt x="0" y="1255"/>
                </a:lnTo>
                <a:close/>
              </a:path>
            </a:pathLst>
          </a:custGeom>
          <a:pattFill prst="pct5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11" name="Rectangle 111"/>
          <p:cNvSpPr>
            <a:spLocks noChangeArrowheads="1"/>
          </p:cNvSpPr>
          <p:nvPr/>
        </p:nvSpPr>
        <p:spPr bwMode="auto">
          <a:xfrm>
            <a:off x="7686657" y="4387821"/>
            <a:ext cx="130175" cy="1298575"/>
          </a:xfrm>
          <a:prstGeom prst="rect">
            <a:avLst/>
          </a:prstGeom>
          <a:solidFill>
            <a:srgbClr val="FC542A"/>
          </a:solidFill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12" name="Freeform 112" descr="50%"/>
          <p:cNvSpPr>
            <a:spLocks/>
          </p:cNvSpPr>
          <p:nvPr/>
        </p:nvSpPr>
        <p:spPr bwMode="auto">
          <a:xfrm>
            <a:off x="7686657" y="4286221"/>
            <a:ext cx="209550" cy="101600"/>
          </a:xfrm>
          <a:custGeom>
            <a:avLst/>
            <a:gdLst/>
            <a:ahLst/>
            <a:cxnLst>
              <a:cxn ang="0">
                <a:pos x="120" y="89"/>
              </a:cxn>
              <a:cxn ang="0">
                <a:pos x="195" y="0"/>
              </a:cxn>
              <a:cxn ang="0">
                <a:pos x="75" y="0"/>
              </a:cxn>
              <a:cxn ang="0">
                <a:pos x="0" y="89"/>
              </a:cxn>
              <a:cxn ang="0">
                <a:pos x="120" y="89"/>
              </a:cxn>
            </a:cxnLst>
            <a:rect l="0" t="0" r="r" b="b"/>
            <a:pathLst>
              <a:path w="195" h="89">
                <a:moveTo>
                  <a:pt x="120" y="89"/>
                </a:moveTo>
                <a:lnTo>
                  <a:pt x="195" y="0"/>
                </a:lnTo>
                <a:lnTo>
                  <a:pt x="75" y="0"/>
                </a:lnTo>
                <a:lnTo>
                  <a:pt x="0" y="89"/>
                </a:lnTo>
                <a:lnTo>
                  <a:pt x="120" y="89"/>
                </a:lnTo>
                <a:close/>
              </a:path>
            </a:pathLst>
          </a:custGeom>
          <a:pattFill prst="pct5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grpSp>
        <p:nvGrpSpPr>
          <p:cNvPr id="113" name="Group 113"/>
          <p:cNvGrpSpPr>
            <a:grpSpLocks/>
          </p:cNvGrpSpPr>
          <p:nvPr/>
        </p:nvGrpSpPr>
        <p:grpSpPr bwMode="auto">
          <a:xfrm>
            <a:off x="7943832" y="3854421"/>
            <a:ext cx="222250" cy="1831975"/>
            <a:chOff x="4416" y="1414"/>
            <a:chExt cx="209" cy="1644"/>
          </a:xfrm>
        </p:grpSpPr>
        <p:sp>
          <p:nvSpPr>
            <p:cNvPr id="114" name="Freeform 114" descr="70%"/>
            <p:cNvSpPr>
              <a:spLocks/>
            </p:cNvSpPr>
            <p:nvPr/>
          </p:nvSpPr>
          <p:spPr bwMode="auto">
            <a:xfrm>
              <a:off x="4550" y="1414"/>
              <a:ext cx="75" cy="1644"/>
            </a:xfrm>
            <a:custGeom>
              <a:avLst/>
              <a:gdLst/>
              <a:ahLst/>
              <a:cxnLst>
                <a:cxn ang="0">
                  <a:pos x="0" y="1644"/>
                </a:cxn>
                <a:cxn ang="0">
                  <a:pos x="0" y="90"/>
                </a:cxn>
                <a:cxn ang="0">
                  <a:pos x="74" y="0"/>
                </a:cxn>
                <a:cxn ang="0">
                  <a:pos x="74" y="1554"/>
                </a:cxn>
                <a:cxn ang="0">
                  <a:pos x="0" y="1644"/>
                </a:cxn>
              </a:cxnLst>
              <a:rect l="0" t="0" r="r" b="b"/>
              <a:pathLst>
                <a:path w="74" h="1644">
                  <a:moveTo>
                    <a:pt x="0" y="1644"/>
                  </a:moveTo>
                  <a:lnTo>
                    <a:pt x="0" y="90"/>
                  </a:lnTo>
                  <a:lnTo>
                    <a:pt x="74" y="0"/>
                  </a:lnTo>
                  <a:lnTo>
                    <a:pt x="74" y="1554"/>
                  </a:lnTo>
                  <a:lnTo>
                    <a:pt x="0" y="1644"/>
                  </a:lnTo>
                  <a:close/>
                </a:path>
              </a:pathLst>
            </a:custGeom>
            <a:pattFill prst="pct70">
              <a:fgClr>
                <a:srgbClr val="FC542A"/>
              </a:fgClr>
              <a:bgClr>
                <a:srgbClr val="FFFFFF"/>
              </a:bgClr>
            </a:patt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4416" y="1504"/>
              <a:ext cx="134" cy="1554"/>
            </a:xfrm>
            <a:prstGeom prst="rect">
              <a:avLst/>
            </a:prstGeom>
            <a:solidFill>
              <a:schemeClr val="hlink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6" name="Freeform 116" descr="50%"/>
            <p:cNvSpPr>
              <a:spLocks/>
            </p:cNvSpPr>
            <p:nvPr/>
          </p:nvSpPr>
          <p:spPr bwMode="auto">
            <a:xfrm>
              <a:off x="4416" y="1414"/>
              <a:ext cx="209" cy="90"/>
            </a:xfrm>
            <a:custGeom>
              <a:avLst/>
              <a:gdLst/>
              <a:ahLst/>
              <a:cxnLst>
                <a:cxn ang="0">
                  <a:pos x="135" y="90"/>
                </a:cxn>
                <a:cxn ang="0">
                  <a:pos x="209" y="0"/>
                </a:cxn>
                <a:cxn ang="0">
                  <a:pos x="90" y="0"/>
                </a:cxn>
                <a:cxn ang="0">
                  <a:pos x="0" y="90"/>
                </a:cxn>
                <a:cxn ang="0">
                  <a:pos x="135" y="90"/>
                </a:cxn>
              </a:cxnLst>
              <a:rect l="0" t="0" r="r" b="b"/>
              <a:pathLst>
                <a:path w="209" h="90">
                  <a:moveTo>
                    <a:pt x="135" y="90"/>
                  </a:moveTo>
                  <a:lnTo>
                    <a:pt x="209" y="0"/>
                  </a:lnTo>
                  <a:lnTo>
                    <a:pt x="90" y="0"/>
                  </a:lnTo>
                  <a:lnTo>
                    <a:pt x="0" y="90"/>
                  </a:lnTo>
                  <a:lnTo>
                    <a:pt x="135" y="90"/>
                  </a:lnTo>
                  <a:close/>
                </a:path>
              </a:pathLst>
            </a:custGeom>
            <a:pattFill prst="pct50">
              <a:fgClr>
                <a:srgbClr val="FC542A"/>
              </a:fgClr>
              <a:bgClr>
                <a:srgbClr val="FFFFFF"/>
              </a:bgClr>
            </a:patt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17" name="Line 117"/>
          <p:cNvSpPr>
            <a:spLocks noChangeShapeType="1"/>
          </p:cNvSpPr>
          <p:nvPr/>
        </p:nvSpPr>
        <p:spPr bwMode="auto">
          <a:xfrm flipV="1">
            <a:off x="4483082" y="3736946"/>
            <a:ext cx="1587" cy="2032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18" name="Line 118"/>
          <p:cNvSpPr>
            <a:spLocks noChangeShapeType="1"/>
          </p:cNvSpPr>
          <p:nvPr/>
        </p:nvSpPr>
        <p:spPr bwMode="auto">
          <a:xfrm flipH="1">
            <a:off x="4235432" y="5768946"/>
            <a:ext cx="47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19" name="Line 119"/>
          <p:cNvSpPr>
            <a:spLocks noChangeShapeType="1"/>
          </p:cNvSpPr>
          <p:nvPr/>
        </p:nvSpPr>
        <p:spPr bwMode="auto">
          <a:xfrm flipH="1">
            <a:off x="4435457" y="5086321"/>
            <a:ext cx="47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0" name="Line 120"/>
          <p:cNvSpPr>
            <a:spLocks noChangeShapeType="1"/>
          </p:cNvSpPr>
          <p:nvPr/>
        </p:nvSpPr>
        <p:spPr bwMode="auto">
          <a:xfrm flipH="1">
            <a:off x="4435457" y="4421158"/>
            <a:ext cx="476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1" name="Line 121"/>
          <p:cNvSpPr>
            <a:spLocks noChangeShapeType="1"/>
          </p:cNvSpPr>
          <p:nvPr/>
        </p:nvSpPr>
        <p:spPr bwMode="auto">
          <a:xfrm flipH="1">
            <a:off x="4435457" y="3736946"/>
            <a:ext cx="476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2" name="Rectangle 122"/>
          <p:cNvSpPr>
            <a:spLocks noChangeArrowheads="1"/>
          </p:cNvSpPr>
          <p:nvPr/>
        </p:nvSpPr>
        <p:spPr bwMode="auto">
          <a:xfrm>
            <a:off x="4103669" y="5646708"/>
            <a:ext cx="131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0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3" name="Rectangle 123"/>
          <p:cNvSpPr>
            <a:spLocks noChangeArrowheads="1"/>
          </p:cNvSpPr>
          <p:nvPr/>
        </p:nvSpPr>
        <p:spPr bwMode="auto">
          <a:xfrm>
            <a:off x="3979844" y="4954558"/>
            <a:ext cx="250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50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4" name="Rectangle 124"/>
          <p:cNvSpPr>
            <a:spLocks noChangeArrowheads="1"/>
          </p:cNvSpPr>
          <p:nvPr/>
        </p:nvSpPr>
        <p:spPr bwMode="auto">
          <a:xfrm>
            <a:off x="3868719" y="4286221"/>
            <a:ext cx="3889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100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5" name="Rectangle 125"/>
          <p:cNvSpPr>
            <a:spLocks noChangeArrowheads="1"/>
          </p:cNvSpPr>
          <p:nvPr/>
        </p:nvSpPr>
        <p:spPr bwMode="auto">
          <a:xfrm>
            <a:off x="3868719" y="3603596"/>
            <a:ext cx="377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 smtClean="0">
                <a:solidFill>
                  <a:schemeClr val="bg1"/>
                </a:solidFill>
                <a:latin typeface="+mj-lt"/>
                <a:cs typeface="Arial" charset="0"/>
              </a:rPr>
              <a:t>15</a:t>
            </a:r>
            <a:r>
              <a:rPr lang="hr-HR" sz="2000" dirty="0" smtClean="0">
                <a:solidFill>
                  <a:schemeClr val="bg1"/>
                </a:solidFill>
                <a:latin typeface="+mj-lt"/>
                <a:cs typeface="Arial" charset="0"/>
              </a:rPr>
              <a:t>0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6" name="Line 126"/>
          <p:cNvSpPr>
            <a:spLocks noChangeShapeType="1"/>
          </p:cNvSpPr>
          <p:nvPr/>
        </p:nvSpPr>
        <p:spPr bwMode="auto">
          <a:xfrm flipV="1">
            <a:off x="4483082" y="5743546"/>
            <a:ext cx="4054475" cy="25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7" name="Line 127"/>
          <p:cNvSpPr>
            <a:spLocks noChangeShapeType="1"/>
          </p:cNvSpPr>
          <p:nvPr/>
        </p:nvSpPr>
        <p:spPr bwMode="auto">
          <a:xfrm>
            <a:off x="4283057" y="5768946"/>
            <a:ext cx="1587" cy="492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grpSp>
        <p:nvGrpSpPr>
          <p:cNvPr id="128" name="Group 128"/>
          <p:cNvGrpSpPr>
            <a:grpSpLocks/>
          </p:cNvGrpSpPr>
          <p:nvPr/>
        </p:nvGrpSpPr>
        <p:grpSpPr bwMode="auto">
          <a:xfrm>
            <a:off x="6148369" y="5251421"/>
            <a:ext cx="207963" cy="434975"/>
            <a:chOff x="2592" y="2669"/>
            <a:chExt cx="194" cy="389"/>
          </a:xfrm>
        </p:grpSpPr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2712" y="2669"/>
              <a:ext cx="74" cy="389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0" y="90"/>
                </a:cxn>
                <a:cxn ang="0">
                  <a:pos x="74" y="0"/>
                </a:cxn>
                <a:cxn ang="0">
                  <a:pos x="74" y="299"/>
                </a:cxn>
                <a:cxn ang="0">
                  <a:pos x="0" y="389"/>
                </a:cxn>
              </a:cxnLst>
              <a:rect l="0" t="0" r="r" b="b"/>
              <a:pathLst>
                <a:path w="74" h="389">
                  <a:moveTo>
                    <a:pt x="0" y="389"/>
                  </a:moveTo>
                  <a:lnTo>
                    <a:pt x="0" y="90"/>
                  </a:lnTo>
                  <a:lnTo>
                    <a:pt x="74" y="0"/>
                  </a:lnTo>
                  <a:lnTo>
                    <a:pt x="74" y="299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4D1A33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2592" y="2758"/>
              <a:ext cx="120" cy="300"/>
            </a:xfrm>
            <a:prstGeom prst="rect">
              <a:avLst/>
            </a:prstGeom>
            <a:solidFill>
              <a:srgbClr val="993366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2592" y="2669"/>
              <a:ext cx="194" cy="89"/>
            </a:xfrm>
            <a:custGeom>
              <a:avLst/>
              <a:gdLst/>
              <a:ahLst/>
              <a:cxnLst>
                <a:cxn ang="0">
                  <a:pos x="120" y="90"/>
                </a:cxn>
                <a:cxn ang="0">
                  <a:pos x="194" y="0"/>
                </a:cxn>
                <a:cxn ang="0">
                  <a:pos x="75" y="0"/>
                </a:cxn>
                <a:cxn ang="0">
                  <a:pos x="0" y="90"/>
                </a:cxn>
                <a:cxn ang="0">
                  <a:pos x="120" y="90"/>
                </a:cxn>
              </a:cxnLst>
              <a:rect l="0" t="0" r="r" b="b"/>
              <a:pathLst>
                <a:path w="194" h="90">
                  <a:moveTo>
                    <a:pt x="120" y="90"/>
                  </a:moveTo>
                  <a:lnTo>
                    <a:pt x="194" y="0"/>
                  </a:lnTo>
                  <a:lnTo>
                    <a:pt x="75" y="0"/>
                  </a:lnTo>
                  <a:lnTo>
                    <a:pt x="0" y="90"/>
                  </a:lnTo>
                  <a:lnTo>
                    <a:pt x="120" y="90"/>
                  </a:lnTo>
                  <a:close/>
                </a:path>
              </a:pathLst>
            </a:custGeom>
            <a:solidFill>
              <a:srgbClr val="73264D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32" name="Group 132"/>
          <p:cNvGrpSpPr>
            <a:grpSpLocks/>
          </p:cNvGrpSpPr>
          <p:nvPr/>
        </p:nvGrpSpPr>
        <p:grpSpPr bwMode="auto">
          <a:xfrm>
            <a:off x="6405544" y="5152996"/>
            <a:ext cx="223838" cy="533400"/>
            <a:chOff x="2850" y="2580"/>
            <a:chExt cx="209" cy="478"/>
          </a:xfrm>
        </p:grpSpPr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2969" y="2580"/>
              <a:ext cx="90" cy="478"/>
            </a:xfrm>
            <a:custGeom>
              <a:avLst/>
              <a:gdLst/>
              <a:ahLst/>
              <a:cxnLst>
                <a:cxn ang="0">
                  <a:pos x="0" y="478"/>
                </a:cxn>
                <a:cxn ang="0">
                  <a:pos x="0" y="89"/>
                </a:cxn>
                <a:cxn ang="0">
                  <a:pos x="90" y="0"/>
                </a:cxn>
                <a:cxn ang="0">
                  <a:pos x="90" y="388"/>
                </a:cxn>
                <a:cxn ang="0">
                  <a:pos x="0" y="478"/>
                </a:cxn>
              </a:cxnLst>
              <a:rect l="0" t="0" r="r" b="b"/>
              <a:pathLst>
                <a:path w="90" h="478">
                  <a:moveTo>
                    <a:pt x="0" y="478"/>
                  </a:moveTo>
                  <a:lnTo>
                    <a:pt x="0" y="89"/>
                  </a:lnTo>
                  <a:lnTo>
                    <a:pt x="90" y="0"/>
                  </a:lnTo>
                  <a:lnTo>
                    <a:pt x="90" y="38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4D1A33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2850" y="2670"/>
              <a:ext cx="119" cy="388"/>
            </a:xfrm>
            <a:prstGeom prst="rect">
              <a:avLst/>
            </a:prstGeom>
            <a:solidFill>
              <a:srgbClr val="993366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2850" y="2580"/>
              <a:ext cx="209" cy="90"/>
            </a:xfrm>
            <a:custGeom>
              <a:avLst/>
              <a:gdLst/>
              <a:ahLst/>
              <a:cxnLst>
                <a:cxn ang="0">
                  <a:pos x="119" y="89"/>
                </a:cxn>
                <a:cxn ang="0">
                  <a:pos x="209" y="0"/>
                </a:cxn>
                <a:cxn ang="0">
                  <a:pos x="90" y="0"/>
                </a:cxn>
                <a:cxn ang="0">
                  <a:pos x="0" y="89"/>
                </a:cxn>
                <a:cxn ang="0">
                  <a:pos x="119" y="89"/>
                </a:cxn>
              </a:cxnLst>
              <a:rect l="0" t="0" r="r" b="b"/>
              <a:pathLst>
                <a:path w="209" h="89">
                  <a:moveTo>
                    <a:pt x="119" y="89"/>
                  </a:moveTo>
                  <a:lnTo>
                    <a:pt x="209" y="0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119" y="89"/>
                  </a:lnTo>
                  <a:close/>
                </a:path>
              </a:pathLst>
            </a:custGeom>
            <a:solidFill>
              <a:srgbClr val="73264D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36" name="Rectangle 136"/>
          <p:cNvSpPr>
            <a:spLocks noChangeArrowheads="1"/>
          </p:cNvSpPr>
          <p:nvPr/>
        </p:nvSpPr>
        <p:spPr bwMode="auto">
          <a:xfrm>
            <a:off x="4508482" y="5862608"/>
            <a:ext cx="3077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‘93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7" name="Rectangle 137"/>
          <p:cNvSpPr>
            <a:spLocks noChangeArrowheads="1"/>
          </p:cNvSpPr>
          <p:nvPr/>
        </p:nvSpPr>
        <p:spPr bwMode="auto">
          <a:xfrm>
            <a:off x="6200757" y="5862608"/>
            <a:ext cx="2997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‘97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8" name="Rectangle 138"/>
          <p:cNvSpPr>
            <a:spLocks noChangeArrowheads="1"/>
          </p:cNvSpPr>
          <p:nvPr/>
        </p:nvSpPr>
        <p:spPr bwMode="auto">
          <a:xfrm>
            <a:off x="5686407" y="5862608"/>
            <a:ext cx="3254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‘96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9" name="Rectangle 139"/>
          <p:cNvSpPr>
            <a:spLocks noChangeArrowheads="1"/>
          </p:cNvSpPr>
          <p:nvPr/>
        </p:nvSpPr>
        <p:spPr bwMode="auto">
          <a:xfrm>
            <a:off x="5276832" y="5862608"/>
            <a:ext cx="3141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‘95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0" name="Rectangle 140"/>
          <p:cNvSpPr>
            <a:spLocks noChangeArrowheads="1"/>
          </p:cNvSpPr>
          <p:nvPr/>
        </p:nvSpPr>
        <p:spPr bwMode="auto">
          <a:xfrm>
            <a:off x="4918057" y="5862608"/>
            <a:ext cx="3238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‘94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1" name="Rectangle 141"/>
          <p:cNvSpPr>
            <a:spLocks noChangeArrowheads="1"/>
          </p:cNvSpPr>
          <p:nvPr/>
        </p:nvSpPr>
        <p:spPr bwMode="auto">
          <a:xfrm>
            <a:off x="4764069" y="5264121"/>
            <a:ext cx="11862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dirty="0">
                <a:solidFill>
                  <a:schemeClr val="bg1"/>
                </a:solidFill>
                <a:latin typeface="+mj-lt"/>
                <a:cs typeface="Arial" charset="0"/>
              </a:rPr>
              <a:t>2</a:t>
            </a:r>
          </a:p>
        </p:txBody>
      </p:sp>
      <p:sp>
        <p:nvSpPr>
          <p:cNvPr id="142" name="Rectangle 142"/>
          <p:cNvSpPr>
            <a:spLocks noChangeArrowheads="1"/>
          </p:cNvSpPr>
          <p:nvPr/>
        </p:nvSpPr>
        <p:spPr bwMode="auto">
          <a:xfrm>
            <a:off x="6815119" y="5862608"/>
            <a:ext cx="322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‘98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3" name="Rectangle 143"/>
          <p:cNvSpPr>
            <a:spLocks noChangeArrowheads="1"/>
          </p:cNvSpPr>
          <p:nvPr/>
        </p:nvSpPr>
        <p:spPr bwMode="auto">
          <a:xfrm>
            <a:off x="7585057" y="5862608"/>
            <a:ext cx="3254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>
                <a:solidFill>
                  <a:schemeClr val="bg1"/>
                </a:solidFill>
                <a:latin typeface="+mj-lt"/>
                <a:cs typeface="Arial" charset="0"/>
              </a:rPr>
              <a:t>‘99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4" name="Rectangle 144"/>
          <p:cNvSpPr>
            <a:spLocks noChangeArrowheads="1"/>
          </p:cNvSpPr>
          <p:nvPr/>
        </p:nvSpPr>
        <p:spPr bwMode="auto">
          <a:xfrm>
            <a:off x="6508732" y="4887883"/>
            <a:ext cx="2016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32</a:t>
            </a:r>
          </a:p>
        </p:txBody>
      </p:sp>
      <p:sp>
        <p:nvSpPr>
          <p:cNvPr id="145" name="Rectangle 145"/>
          <p:cNvSpPr>
            <a:spLocks noChangeArrowheads="1"/>
          </p:cNvSpPr>
          <p:nvPr/>
        </p:nvSpPr>
        <p:spPr bwMode="auto">
          <a:xfrm>
            <a:off x="6251557" y="4995833"/>
            <a:ext cx="2111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24</a:t>
            </a:r>
          </a:p>
        </p:txBody>
      </p:sp>
      <p:sp>
        <p:nvSpPr>
          <p:cNvPr id="146" name="Rectangle 146"/>
          <p:cNvSpPr>
            <a:spLocks noChangeArrowheads="1"/>
          </p:cNvSpPr>
          <p:nvPr/>
        </p:nvSpPr>
        <p:spPr bwMode="auto">
          <a:xfrm>
            <a:off x="5122844" y="5264121"/>
            <a:ext cx="1222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dirty="0">
                <a:solidFill>
                  <a:schemeClr val="bg1"/>
                </a:solidFill>
                <a:latin typeface="+mj-lt"/>
                <a:cs typeface="Arial" charset="0"/>
              </a:rPr>
              <a:t>4</a:t>
            </a:r>
          </a:p>
        </p:txBody>
      </p:sp>
      <p:sp>
        <p:nvSpPr>
          <p:cNvPr id="147" name="Rectangle 147"/>
          <p:cNvSpPr>
            <a:spLocks noChangeArrowheads="1"/>
          </p:cNvSpPr>
          <p:nvPr/>
        </p:nvSpPr>
        <p:spPr bwMode="auto">
          <a:xfrm>
            <a:off x="5483207" y="5210146"/>
            <a:ext cx="1057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8</a:t>
            </a:r>
          </a:p>
        </p:txBody>
      </p:sp>
      <p:sp>
        <p:nvSpPr>
          <p:cNvPr id="148" name="Rectangle 148"/>
          <p:cNvSpPr>
            <a:spLocks noChangeArrowheads="1"/>
          </p:cNvSpPr>
          <p:nvPr/>
        </p:nvSpPr>
        <p:spPr bwMode="auto">
          <a:xfrm>
            <a:off x="5841982" y="5102196"/>
            <a:ext cx="1987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16</a:t>
            </a:r>
          </a:p>
        </p:txBody>
      </p:sp>
      <p:sp>
        <p:nvSpPr>
          <p:cNvPr id="149" name="Rectangle 149"/>
          <p:cNvSpPr>
            <a:spLocks noChangeArrowheads="1"/>
          </p:cNvSpPr>
          <p:nvPr/>
        </p:nvSpPr>
        <p:spPr bwMode="auto">
          <a:xfrm>
            <a:off x="7456530" y="4230658"/>
            <a:ext cx="219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80</a:t>
            </a:r>
          </a:p>
        </p:txBody>
      </p:sp>
      <p:sp>
        <p:nvSpPr>
          <p:cNvPr id="150" name="Rectangle 150"/>
          <p:cNvSpPr>
            <a:spLocks noChangeArrowheads="1"/>
          </p:cNvSpPr>
          <p:nvPr/>
        </p:nvSpPr>
        <p:spPr bwMode="auto">
          <a:xfrm>
            <a:off x="7688244" y="4016346"/>
            <a:ext cx="2148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96</a:t>
            </a:r>
          </a:p>
        </p:txBody>
      </p:sp>
      <p:sp>
        <p:nvSpPr>
          <p:cNvPr id="151" name="Rectangle 151"/>
          <p:cNvSpPr>
            <a:spLocks noChangeArrowheads="1"/>
          </p:cNvSpPr>
          <p:nvPr/>
        </p:nvSpPr>
        <p:spPr bwMode="auto">
          <a:xfrm>
            <a:off x="7945419" y="3616296"/>
            <a:ext cx="3013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128</a:t>
            </a:r>
          </a:p>
        </p:txBody>
      </p:sp>
      <p:sp>
        <p:nvSpPr>
          <p:cNvPr id="152" name="Rectangle 152"/>
          <p:cNvSpPr>
            <a:spLocks noChangeArrowheads="1"/>
          </p:cNvSpPr>
          <p:nvPr/>
        </p:nvSpPr>
        <p:spPr bwMode="auto">
          <a:xfrm>
            <a:off x="6762780" y="4743468"/>
            <a:ext cx="2143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40</a:t>
            </a:r>
          </a:p>
        </p:txBody>
      </p:sp>
      <p:sp>
        <p:nvSpPr>
          <p:cNvPr id="153" name="Rectangle 153"/>
          <p:cNvSpPr>
            <a:spLocks noChangeArrowheads="1"/>
          </p:cNvSpPr>
          <p:nvPr/>
        </p:nvSpPr>
        <p:spPr bwMode="auto">
          <a:xfrm>
            <a:off x="7018371" y="4451364"/>
            <a:ext cx="2206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Arial" charset="0"/>
              </a:rPr>
              <a:t>64</a:t>
            </a:r>
          </a:p>
        </p:txBody>
      </p:sp>
      <p:sp>
        <p:nvSpPr>
          <p:cNvPr id="154" name="Rectangle 154"/>
          <p:cNvSpPr>
            <a:spLocks noChangeArrowheads="1"/>
          </p:cNvSpPr>
          <p:nvPr/>
        </p:nvSpPr>
        <p:spPr bwMode="auto">
          <a:xfrm>
            <a:off x="8291494" y="5853083"/>
            <a:ext cx="3189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2000" dirty="0" smtClean="0">
                <a:solidFill>
                  <a:schemeClr val="bg1"/>
                </a:solidFill>
                <a:latin typeface="+mj-lt"/>
                <a:cs typeface="Arial" charset="0"/>
              </a:rPr>
              <a:t>‘</a:t>
            </a:r>
            <a:r>
              <a:rPr lang="hr-HR" sz="2000" dirty="0" smtClean="0">
                <a:solidFill>
                  <a:schemeClr val="bg1"/>
                </a:solidFill>
                <a:latin typeface="+mj-lt"/>
                <a:cs typeface="Arial" charset="0"/>
              </a:rPr>
              <a:t>00</a:t>
            </a:r>
            <a:endParaRPr lang="en-GB" sz="1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55" name="Freeform 155" descr="70%"/>
          <p:cNvSpPr>
            <a:spLocks/>
          </p:cNvSpPr>
          <p:nvPr/>
        </p:nvSpPr>
        <p:spPr bwMode="auto">
          <a:xfrm>
            <a:off x="8558194" y="3025746"/>
            <a:ext cx="79375" cy="2608262"/>
          </a:xfrm>
          <a:custGeom>
            <a:avLst/>
            <a:gdLst/>
            <a:ahLst/>
            <a:cxnLst>
              <a:cxn ang="0">
                <a:pos x="0" y="1644"/>
              </a:cxn>
              <a:cxn ang="0">
                <a:pos x="0" y="90"/>
              </a:cxn>
              <a:cxn ang="0">
                <a:pos x="74" y="0"/>
              </a:cxn>
              <a:cxn ang="0">
                <a:pos x="74" y="1554"/>
              </a:cxn>
              <a:cxn ang="0">
                <a:pos x="0" y="1644"/>
              </a:cxn>
            </a:cxnLst>
            <a:rect l="0" t="0" r="r" b="b"/>
            <a:pathLst>
              <a:path w="74" h="1644">
                <a:moveTo>
                  <a:pt x="0" y="1644"/>
                </a:moveTo>
                <a:lnTo>
                  <a:pt x="0" y="90"/>
                </a:lnTo>
                <a:lnTo>
                  <a:pt x="74" y="0"/>
                </a:lnTo>
                <a:lnTo>
                  <a:pt x="74" y="1554"/>
                </a:lnTo>
                <a:lnTo>
                  <a:pt x="0" y="1644"/>
                </a:lnTo>
                <a:close/>
              </a:path>
            </a:pathLst>
          </a:custGeom>
          <a:pattFill prst="pct7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56" name="Rectangle 156"/>
          <p:cNvSpPr>
            <a:spLocks noChangeArrowheads="1"/>
          </p:cNvSpPr>
          <p:nvPr/>
        </p:nvSpPr>
        <p:spPr bwMode="auto">
          <a:xfrm>
            <a:off x="8415319" y="3168621"/>
            <a:ext cx="142875" cy="2465387"/>
          </a:xfrm>
          <a:prstGeom prst="rect">
            <a:avLst/>
          </a:prstGeom>
          <a:solidFill>
            <a:srgbClr val="FFFF99"/>
          </a:solidFill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57" name="Freeform 157" descr="50%"/>
          <p:cNvSpPr>
            <a:spLocks/>
          </p:cNvSpPr>
          <p:nvPr/>
        </p:nvSpPr>
        <p:spPr bwMode="auto">
          <a:xfrm>
            <a:off x="8415319" y="3025746"/>
            <a:ext cx="222250" cy="142875"/>
          </a:xfrm>
          <a:custGeom>
            <a:avLst/>
            <a:gdLst/>
            <a:ahLst/>
            <a:cxnLst>
              <a:cxn ang="0">
                <a:pos x="135" y="90"/>
              </a:cxn>
              <a:cxn ang="0">
                <a:pos x="209" y="0"/>
              </a:cxn>
              <a:cxn ang="0">
                <a:pos x="90" y="0"/>
              </a:cxn>
              <a:cxn ang="0">
                <a:pos x="0" y="90"/>
              </a:cxn>
              <a:cxn ang="0">
                <a:pos x="135" y="90"/>
              </a:cxn>
            </a:cxnLst>
            <a:rect l="0" t="0" r="r" b="b"/>
            <a:pathLst>
              <a:path w="209" h="90">
                <a:moveTo>
                  <a:pt x="135" y="90"/>
                </a:moveTo>
                <a:lnTo>
                  <a:pt x="209" y="0"/>
                </a:lnTo>
                <a:lnTo>
                  <a:pt x="90" y="0"/>
                </a:lnTo>
                <a:lnTo>
                  <a:pt x="0" y="90"/>
                </a:lnTo>
                <a:lnTo>
                  <a:pt x="135" y="90"/>
                </a:lnTo>
                <a:close/>
              </a:path>
            </a:pathLst>
          </a:custGeom>
          <a:pattFill prst="pct50">
            <a:fgClr>
              <a:srgbClr val="FC542A"/>
            </a:fgClr>
            <a:bgClr>
              <a:srgbClr val="FFFFFF"/>
            </a:bgClr>
          </a:pattFill>
          <a:ln w="238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58" name="Rectangle 158"/>
          <p:cNvSpPr>
            <a:spLocks noChangeArrowheads="1"/>
          </p:cNvSpPr>
          <p:nvPr/>
        </p:nvSpPr>
        <p:spPr bwMode="auto">
          <a:xfrm>
            <a:off x="8042257" y="3022571"/>
            <a:ext cx="320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GB" sz="1600" b="1" dirty="0">
                <a:solidFill>
                  <a:schemeClr val="bg1"/>
                </a:solidFill>
                <a:latin typeface="+mj-lt"/>
                <a:cs typeface="Arial" charset="0"/>
              </a:rPr>
              <a:t>180</a:t>
            </a:r>
          </a:p>
        </p:txBody>
      </p:sp>
    </p:spTree>
    <p:extLst>
      <p:ext uri="{BB962C8B-B14F-4D97-AF65-F5344CB8AC3E}">
        <p14:creationId xmlns="" xmlns:p14="http://schemas.microsoft.com/office/powerpoint/2010/main" val="25592488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7650" y="3127410"/>
            <a:ext cx="2200275" cy="2857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</a:t>
            </a:r>
            <a:r>
              <a:rPr lang="hr-HR" dirty="0" smtClean="0"/>
              <a:t>bazirani prospojnici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2910" y="1428736"/>
            <a:ext cx="8229600" cy="4572000"/>
          </a:xfrm>
        </p:spPr>
        <p:txBody>
          <a:bodyPr/>
          <a:lstStyle/>
          <a:p>
            <a:r>
              <a:rPr lang="hr-HR" sz="2000" dirty="0" smtClean="0"/>
              <a:t>S</a:t>
            </a:r>
            <a:r>
              <a:rPr lang="en-US" sz="2000" dirty="0" err="1" smtClean="0"/>
              <a:t>emiconductor</a:t>
            </a:r>
            <a:r>
              <a:rPr lang="en-US" sz="2000" dirty="0" smtClean="0"/>
              <a:t> optical amplifier (SOA) </a:t>
            </a:r>
            <a:r>
              <a:rPr lang="hr-HR" sz="2000" dirty="0" smtClean="0"/>
              <a:t>može se koristiti kao elektronički kontrolirana optička vrata</a:t>
            </a:r>
            <a:r>
              <a:rPr lang="en-US" sz="2000" dirty="0" smtClean="0"/>
              <a:t>. </a:t>
            </a:r>
            <a:r>
              <a:rPr lang="hr-HR" sz="2000" dirty="0" smtClean="0"/>
              <a:t>Signali koji ulate na ta vrata se pojačavaju ako je kontrolni signal uključen</a:t>
            </a:r>
            <a:r>
              <a:rPr lang="en-US" sz="2000" dirty="0" smtClean="0"/>
              <a:t>; </a:t>
            </a:r>
            <a:r>
              <a:rPr lang="hr-HR" sz="2000" dirty="0" smtClean="0"/>
              <a:t>ako je isključen signal se apsorbira</a:t>
            </a:r>
            <a:r>
              <a:rPr lang="en-US" sz="2000" dirty="0" smtClean="0"/>
              <a:t>.  </a:t>
            </a:r>
            <a:r>
              <a:rPr lang="hr-HR" sz="2000" dirty="0" smtClean="0"/>
              <a:t>Tako SOA pruža optička vrata sa izvrsnom izolacijom</a:t>
            </a:r>
            <a:r>
              <a:rPr lang="en-US" sz="2000" dirty="0" smtClean="0"/>
              <a:t>.  </a:t>
            </a:r>
            <a:r>
              <a:rPr lang="hr-HR" sz="2000" dirty="0" smtClean="0"/>
              <a:t>Vrijeme prospajanja je u ns.</a:t>
            </a:r>
            <a:endParaRPr lang="en-US" sz="2000" dirty="0" smtClean="0"/>
          </a:p>
          <a:p>
            <a:endParaRPr lang="hr-HR" sz="2000" dirty="0" smtClean="0"/>
          </a:p>
          <a:p>
            <a:endParaRPr lang="hr-HR" sz="2000" dirty="0" smtClean="0"/>
          </a:p>
          <a:p>
            <a:r>
              <a:rPr lang="hr-HR" sz="2000" dirty="0" smtClean="0"/>
              <a:t>Skalabilnost</a:t>
            </a:r>
            <a:r>
              <a:rPr lang="en-US" sz="2000" dirty="0" smtClean="0"/>
              <a:t>:  </a:t>
            </a:r>
            <a:r>
              <a:rPr lang="hr-HR" sz="2000" dirty="0" smtClean="0"/>
              <a:t>slaba</a:t>
            </a:r>
            <a:r>
              <a:rPr lang="en-US" sz="2000" dirty="0" smtClean="0"/>
              <a:t>, 4x4, </a:t>
            </a:r>
            <a:r>
              <a:rPr lang="hr-HR" sz="2000" dirty="0" smtClean="0"/>
              <a:t>kaskadno dodavanje šuma</a:t>
            </a:r>
            <a:endParaRPr lang="en-US" sz="2000" dirty="0" smtClean="0"/>
          </a:p>
          <a:p>
            <a:r>
              <a:rPr lang="hr-HR" sz="2000" dirty="0" smtClean="0"/>
              <a:t>Brzina prospajanja: ns</a:t>
            </a:r>
            <a:endParaRPr lang="en-US" sz="2000" dirty="0" smtClean="0"/>
          </a:p>
          <a:p>
            <a:r>
              <a:rPr lang="hr-HR" sz="2000" dirty="0" smtClean="0"/>
              <a:t>Gubici: može pružiti od vlakna-do-vlakna </a:t>
            </a:r>
          </a:p>
          <a:p>
            <a:pPr>
              <a:buNone/>
            </a:pPr>
            <a:r>
              <a:rPr lang="hr-HR" sz="2000" dirty="0" smtClean="0"/>
              <a:t>	neosjetljivu polarizaciju</a:t>
            </a:r>
            <a:r>
              <a:rPr lang="en-US" sz="2000" dirty="0" smtClean="0"/>
              <a:t> (0.5 dB)</a:t>
            </a:r>
          </a:p>
          <a:p>
            <a:r>
              <a:rPr lang="hr-HR" sz="2000" dirty="0" smtClean="0"/>
              <a:t>Cijena: vrlo visoka</a:t>
            </a:r>
            <a:endParaRPr lang="en-US" sz="2000" dirty="0" smtClean="0"/>
          </a:p>
          <a:p>
            <a:r>
              <a:rPr lang="hr-HR" sz="2000" dirty="0" smtClean="0"/>
              <a:t>Snaga: puno struje por uređaju (100mA)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714620"/>
            <a:ext cx="29813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517218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811161" y="1420785"/>
          <a:ext cx="7631109" cy="4491099"/>
        </p:xfrm>
        <a:graphic>
          <a:graphicData uri="http://schemas.openxmlformats.org/presentationml/2006/ole">
            <p:oleObj spid="_x0000_s7175" name="Worksheet" r:id="rId4" imgW="10653840" imgH="6322680" progId="Excel.Sheet.8">
              <p:embed/>
            </p:oleObj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itchFamily="34" charset="0"/>
              </a:rPr>
              <a:t>Large </a:t>
            </a:r>
            <a:r>
              <a:rPr lang="en-US" i="1" dirty="0" smtClean="0">
                <a:latin typeface="Corbel" pitchFamily="34" charset="0"/>
              </a:rPr>
              <a:t>ms</a:t>
            </a:r>
            <a:r>
              <a:rPr lang="en-US" dirty="0" smtClean="0">
                <a:latin typeface="Corbel" pitchFamily="34" charset="0"/>
              </a:rPr>
              <a:t> Fabrics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5527905"/>
      </p:ext>
    </p:extLst>
  </p:cSld>
  <p:clrMapOvr>
    <a:masterClrMapping/>
  </p:clrMapOvr>
  <p:transition spd="med" advClick="0" advTm="18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Corbel" pitchFamily="34" charset="0"/>
              </a:rPr>
              <a:t>ns </a:t>
            </a:r>
            <a:r>
              <a:rPr lang="en-US" dirty="0" smtClean="0">
                <a:latin typeface="Corbel" pitchFamily="34" charset="0"/>
              </a:rPr>
              <a:t>Fabrics</a:t>
            </a:r>
            <a:endParaRPr lang="en-US" dirty="0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811161" y="1493811"/>
          <a:ext cx="7631217" cy="2494458"/>
        </p:xfrm>
        <a:graphic>
          <a:graphicData uri="http://schemas.openxmlformats.org/presentationml/2006/ole">
            <p:oleObj spid="_x0000_s8199" name="Worksheet" r:id="rId4" imgW="10226160" imgH="3341160" progId="Excel.Sheet.8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66348562"/>
      </p:ext>
    </p:extLst>
  </p:cSld>
  <p:clrMapOvr>
    <a:masterClrMapping/>
  </p:clrMapOvr>
  <p:transition spd="med" advClick="0" advTm="18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cap="all" dirty="0"/>
              <a:t>Optičko prospajanje</a:t>
            </a:r>
            <a:br>
              <a:rPr lang="hr-HR" cap="all" dirty="0"/>
            </a:br>
            <a:r>
              <a:rPr lang="hr-HR" i="1" cap="all" dirty="0"/>
              <a:t>Optical </a:t>
            </a:r>
            <a:r>
              <a:rPr lang="hr-HR" i="1" cap="all" dirty="0" smtClean="0"/>
              <a:t>cross-connecting</a:t>
            </a:r>
            <a:endParaRPr lang="hr-HR" i="1" cap="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b="1" cap="all" dirty="0"/>
              <a:t>Arhitektura i primjena prospojnika</a:t>
            </a:r>
            <a:endParaRPr lang="hr-HR" b="1" dirty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485775" y="4476750"/>
            <a:ext cx="8316913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endParaRPr lang="hr-HR" sz="3200" i="1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39197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Optički </a:t>
            </a:r>
            <a:r>
              <a:rPr lang="hr-HR" dirty="0" err="1" smtClean="0"/>
              <a:t>prospojnici</a:t>
            </a:r>
            <a:r>
              <a:rPr lang="hr-HR" dirty="0" smtClean="0"/>
              <a:t> (</a:t>
            </a:r>
            <a:r>
              <a:rPr lang="hr-HR" dirty="0" err="1" smtClean="0"/>
              <a:t>switch</a:t>
            </a:r>
            <a:r>
              <a:rPr lang="hr-HR" dirty="0" smtClean="0"/>
              <a:t>)</a:t>
            </a:r>
            <a:endParaRPr lang="en-US" dirty="0"/>
          </a:p>
        </p:txBody>
      </p:sp>
      <p:sp>
        <p:nvSpPr>
          <p:cNvPr id="18125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dirty="0" smtClean="0"/>
              <a:t>primjene</a:t>
            </a:r>
            <a:r>
              <a:rPr lang="en-US" dirty="0" smtClean="0"/>
              <a:t>:</a:t>
            </a:r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omogućavanje (</a:t>
            </a:r>
            <a:r>
              <a:rPr lang="hr-HR" i="1" dirty="0" smtClean="0"/>
              <a:t>p</a:t>
            </a:r>
            <a:r>
              <a:rPr lang="en-US" i="1" dirty="0" err="1" smtClean="0"/>
              <a:t>rovisioning</a:t>
            </a:r>
            <a:r>
              <a:rPr lang="hr-HR" dirty="0" smtClean="0"/>
              <a:t>)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zaštitno prospajanje (</a:t>
            </a:r>
            <a:r>
              <a:rPr lang="hr-HR" i="1" dirty="0" smtClean="0"/>
              <a:t>p</a:t>
            </a:r>
            <a:r>
              <a:rPr lang="en-US" i="1" dirty="0" err="1" smtClean="0"/>
              <a:t>rotection</a:t>
            </a:r>
            <a:r>
              <a:rPr lang="en-US" i="1" dirty="0" smtClean="0"/>
              <a:t> switching</a:t>
            </a:r>
            <a:r>
              <a:rPr lang="hr-HR" dirty="0" smtClean="0"/>
              <a:t>)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prospajanje paketa (</a:t>
            </a:r>
            <a:r>
              <a:rPr lang="hr-HR" i="1" dirty="0" smtClean="0"/>
              <a:t>p</a:t>
            </a:r>
            <a:r>
              <a:rPr lang="en-US" i="1" dirty="0" err="1" smtClean="0"/>
              <a:t>acket</a:t>
            </a:r>
            <a:r>
              <a:rPr lang="en-US" i="1" dirty="0" smtClean="0"/>
              <a:t> switching</a:t>
            </a:r>
            <a:r>
              <a:rPr lang="hr-HR" dirty="0" smtClean="0"/>
              <a:t>)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vanjska modulacija (</a:t>
            </a:r>
            <a:r>
              <a:rPr lang="hr-HR" i="1" dirty="0" smtClean="0"/>
              <a:t>e</a:t>
            </a:r>
            <a:r>
              <a:rPr lang="en-US" i="1" dirty="0" err="1" smtClean="0"/>
              <a:t>xternal</a:t>
            </a:r>
            <a:r>
              <a:rPr lang="en-US" i="1" dirty="0" smtClean="0"/>
              <a:t> modulation</a:t>
            </a:r>
            <a:r>
              <a:rPr lang="hr-H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81003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altLang="zh-CN" dirty="0" smtClean="0">
                <a:ea typeface="宋体" pitchFamily="2" charset="-122"/>
              </a:rPr>
              <a:t>Statički </a:t>
            </a:r>
            <a:r>
              <a:rPr lang="hr-HR" altLang="zh-CN" dirty="0" err="1" smtClean="0">
                <a:ea typeface="宋体" pitchFamily="2" charset="-122"/>
              </a:rPr>
              <a:t>prospojnici</a:t>
            </a:r>
            <a:r>
              <a:rPr lang="hr-HR" altLang="zh-CN" dirty="0" smtClean="0">
                <a:ea typeface="宋体" pitchFamily="2" charset="-122"/>
              </a:rPr>
              <a:t> valnih duljina</a:t>
            </a:r>
            <a:endParaRPr lang="en-US" dirty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hr-HR" altLang="zh-CN" sz="2200" dirty="0" smtClean="0">
                <a:ea typeface="宋体" pitchFamily="2" charset="-122"/>
              </a:rPr>
              <a:t>Način prospajanja je unaprijed definiran pri proizvodnji i ne može se mijenjati dinamički</a:t>
            </a:r>
            <a:endParaRPr lang="en-US" altLang="zh-CN" sz="2200" dirty="0" smtClean="0">
              <a:ea typeface="宋体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hr-HR" altLang="zh-CN" sz="2200" dirty="0" smtClean="0">
                <a:ea typeface="宋体" pitchFamily="2" charset="-122"/>
              </a:rPr>
              <a:t>Primjer</a:t>
            </a:r>
            <a:r>
              <a:rPr lang="en-US" altLang="zh-CN" sz="2200" dirty="0" smtClean="0">
                <a:ea typeface="宋体" pitchFamily="2" charset="-122"/>
              </a:rPr>
              <a:t>:</a:t>
            </a:r>
          </a:p>
        </p:txBody>
      </p:sp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3" y="3068638"/>
            <a:ext cx="7716837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85709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Provisioning</a:t>
            </a:r>
            <a:r>
              <a:rPr lang="hr-HR" dirty="0" smtClean="0"/>
              <a:t>(omogućavanje)</a:t>
            </a:r>
            <a:r>
              <a:rPr lang="en-US" dirty="0" smtClean="0"/>
              <a:t> </a:t>
            </a:r>
            <a:r>
              <a:rPr lang="en-US" dirty="0"/>
              <a:t>Switching</a:t>
            </a:r>
          </a:p>
        </p:txBody>
      </p:sp>
      <p:sp>
        <p:nvSpPr>
          <p:cNvPr id="18329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hr-HR" sz="2200" dirty="0" smtClean="0"/>
              <a:t>Omogućavanje svjetlosnih puteva</a:t>
            </a:r>
            <a:endParaRPr lang="en-US" sz="2200" dirty="0" smtClean="0"/>
          </a:p>
          <a:p>
            <a:pPr eaLnBrk="1" hangingPunct="1">
              <a:lnSpc>
                <a:spcPct val="110000"/>
              </a:lnSpc>
            </a:pPr>
            <a:r>
              <a:rPr lang="hr-HR" sz="2200" dirty="0" smtClean="0"/>
              <a:t>Optički prospojnici koriste se unutar valnih prospojnika za njihovu rekonfiguraciju kako bi podržavali nove valne duljine</a:t>
            </a:r>
            <a:endParaRPr lang="en-US" sz="2200" dirty="0" smtClean="0"/>
          </a:p>
          <a:p>
            <a:pPr eaLnBrk="1" hangingPunct="1">
              <a:lnSpc>
                <a:spcPct val="110000"/>
              </a:lnSpc>
            </a:pPr>
            <a:r>
              <a:rPr lang="hr-HR" sz="2200" dirty="0" smtClean="0"/>
              <a:t>Ovi prospojnici zamjenjuju ručne </a:t>
            </a:r>
            <a:r>
              <a:rPr lang="hr-HR" sz="2200" dirty="0" smtClean="0">
                <a:solidFill>
                  <a:srgbClr val="FF0000"/>
                </a:solidFill>
              </a:rPr>
              <a:t>patch-panele</a:t>
            </a:r>
            <a:r>
              <a:rPr lang="hr-HR" sz="2200" dirty="0" smtClean="0"/>
              <a:t> tako da zahtjevaju dodatnu kontrolu  pomoću softvera ali omogućuju brzu i jednostavnu rekonfiguraciju</a:t>
            </a:r>
            <a:endParaRPr lang="en-US" sz="22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hr-HR" sz="2200" dirty="0" smtClean="0"/>
              <a:t>Vrijeme prospajanja od nekoliko ms  je prihvatljivo</a:t>
            </a:r>
            <a:r>
              <a:rPr lang="en-US" sz="2200" dirty="0" smtClean="0"/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hr-HR" sz="2200" dirty="0" smtClean="0"/>
              <a:t>Izazov je realizirati velike prospojnike</a:t>
            </a:r>
            <a:r>
              <a:rPr lang="en-US" sz="2200" dirty="0" smtClean="0"/>
              <a:t>.</a:t>
            </a:r>
            <a:endParaRPr lang="hr-HR" sz="2200" dirty="0" smtClean="0"/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Prespajanje cijelokupnog prometa primarne niti na drugu nit u slučaju da primarna nit prestane raditi</a:t>
            </a:r>
            <a:endParaRPr lang="en-US" sz="2200" dirty="0" smtClean="0"/>
          </a:p>
        </p:txBody>
      </p:sp>
    </p:spTree>
    <p:extLst>
      <p:ext uri="{BB962C8B-B14F-4D97-AF65-F5344CB8AC3E}">
        <p14:creationId xmlns="" xmlns:p14="http://schemas.microsoft.com/office/powerpoint/2010/main" val="19025070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Provisioning</a:t>
            </a:r>
            <a:r>
              <a:rPr lang="hr-HR" dirty="0" smtClean="0"/>
              <a:t>(omogućavanje)</a:t>
            </a:r>
            <a:r>
              <a:rPr lang="en-US" dirty="0" smtClean="0"/>
              <a:t> </a:t>
            </a:r>
            <a:r>
              <a:rPr lang="en-US" dirty="0"/>
              <a:t>Switching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Vrijeme prospajanja odvija se u vremenu od ms (cijela zaštita bi trebala biti gotova za vrijeme od 10ms)</a:t>
            </a:r>
            <a:endParaRPr lang="en-US" sz="2200" dirty="0" smtClean="0"/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Veličina prospojnika može varirati između 2 porta do nekoliko tisuća portova (kada se koriste prospajanja valnim duljinama)</a:t>
            </a:r>
            <a:endParaRPr lang="en-US" sz="2200" dirty="0" smtClean="0"/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Prospojnici za prospajanje optičkih paketa velike brzine, prospajaju na temelju paket-po-paket</a:t>
            </a:r>
            <a:endParaRPr lang="en-US" sz="2200" dirty="0" smtClean="0"/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Vrijeme prospajanja bi trebalo biti nekoliko ns. (na 10Gbps 53byta odgovaraju 42ns)</a:t>
            </a:r>
            <a:endParaRPr lang="en-US" sz="2200" dirty="0" smtClean="0"/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Ovo je tehnologija prospajanja budućnosti...</a:t>
            </a:r>
            <a:endParaRPr lang="en-US" sz="2200" dirty="0" smtClean="0"/>
          </a:p>
        </p:txBody>
      </p:sp>
    </p:spTree>
    <p:extLst>
      <p:ext uri="{BB962C8B-B14F-4D97-AF65-F5344CB8AC3E}">
        <p14:creationId xmlns="" xmlns:p14="http://schemas.microsoft.com/office/powerpoint/2010/main" val="14271902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5436" cy="129844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External Modulator </a:t>
            </a:r>
            <a:r>
              <a:rPr lang="en-US" dirty="0" smtClean="0"/>
              <a:t>Switches</a:t>
            </a:r>
            <a:r>
              <a:rPr lang="hr-HR" dirty="0" smtClean="0"/>
              <a:t> (Vanjska modulacija)</a:t>
            </a:r>
            <a:endParaRPr lang="en-US" dirty="0"/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Služi za gašenje i paljenje laserske zrake nakon laserskog prijemnika </a:t>
            </a:r>
            <a:r>
              <a:rPr lang="en-US" sz="2200" dirty="0" smtClean="0"/>
              <a:t>(</a:t>
            </a:r>
            <a:r>
              <a:rPr lang="hr-HR" sz="2200" dirty="0" smtClean="0"/>
              <a:t>kako bi se smanjio laserska spektralna širina, a kako bi se time smanjila kromatska disperzija</a:t>
            </a:r>
            <a:r>
              <a:rPr lang="en-US" sz="2200" dirty="0" smtClean="0"/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hr-HR" sz="2200" dirty="0" smtClean="0"/>
              <a:t>Vrijeme prospajanja je oko </a:t>
            </a:r>
            <a:r>
              <a:rPr lang="en-US" sz="2200" dirty="0" smtClean="0"/>
              <a:t>10ps (</a:t>
            </a:r>
            <a:r>
              <a:rPr lang="hr-HR" sz="2200" dirty="0" smtClean="0"/>
              <a:t>vrijeme rasta i pada</a:t>
            </a:r>
            <a:r>
              <a:rPr lang="en-US" sz="2200" dirty="0" smtClean="0"/>
              <a:t>) </a:t>
            </a:r>
            <a:r>
              <a:rPr lang="hr-HR" sz="2200" dirty="0" smtClean="0"/>
              <a:t>za</a:t>
            </a:r>
            <a:r>
              <a:rPr lang="en-US" sz="2200" dirty="0" smtClean="0"/>
              <a:t> 10Gbps signal (</a:t>
            </a:r>
            <a:r>
              <a:rPr lang="hr-HR" sz="2200" dirty="0" smtClean="0"/>
              <a:t>vrijeme  jednog </a:t>
            </a:r>
            <a:r>
              <a:rPr lang="en-US" sz="2200" dirty="0" smtClean="0"/>
              <a:t>bit</a:t>
            </a:r>
            <a:r>
              <a:rPr lang="hr-HR" sz="2200" dirty="0" smtClean="0"/>
              <a:t>a </a:t>
            </a:r>
            <a:r>
              <a:rPr lang="en-US" sz="2200" dirty="0" smtClean="0"/>
              <a:t>= 100ps, </a:t>
            </a:r>
            <a:r>
              <a:rPr lang="hr-HR" sz="2200" dirty="0" smtClean="0"/>
              <a:t>vrijeme prospajanja mora biti barem  reda veličine manje </a:t>
            </a:r>
            <a:r>
              <a:rPr lang="en-US" sz="2200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5719070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Usporedba </a:t>
            </a:r>
            <a:r>
              <a:rPr lang="hr-HR" dirty="0" err="1" smtClean="0"/>
              <a:t>prospojnika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595438"/>
            <a:ext cx="68580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01810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Spektralne specifikacije WDM sustava</a:t>
            </a:r>
            <a:endParaRPr lang="en-US" dirty="0"/>
          </a:p>
        </p:txBody>
      </p:sp>
      <p:sp>
        <p:nvSpPr>
          <p:cNvPr id="1402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800" dirty="0" smtClean="0"/>
              <a:t>Mreža raspodjele kanala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ITU STANDARD</a:t>
            </a:r>
            <a:r>
              <a:rPr lang="hr-HR" sz="2800" dirty="0" smtClean="0"/>
              <a:t>I</a:t>
            </a:r>
            <a:endParaRPr lang="en-US" sz="2800" dirty="0" smtClean="0"/>
          </a:p>
          <a:p>
            <a:pPr lvl="1" eaLnBrk="1" hangingPunct="1"/>
            <a:r>
              <a:rPr lang="en-US" sz="2400" dirty="0" smtClean="0"/>
              <a:t>100-GHz </a:t>
            </a:r>
            <a:r>
              <a:rPr lang="hr-HR" sz="2400" dirty="0" smtClean="0"/>
              <a:t>razmak kanala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(0.81-nm </a:t>
            </a:r>
            <a:r>
              <a:rPr lang="hr-HR" sz="2400" dirty="0" smtClean="0"/>
              <a:t>na</a:t>
            </a:r>
            <a:r>
              <a:rPr lang="en-US" sz="2400" dirty="0" smtClean="0"/>
              <a:t> 1550-nm)</a:t>
            </a:r>
          </a:p>
          <a:p>
            <a:pPr lvl="1" eaLnBrk="1" hangingPunct="1"/>
            <a:r>
              <a:rPr lang="en-US" sz="2400" dirty="0" smtClean="0"/>
              <a:t>100-GHz </a:t>
            </a:r>
            <a:r>
              <a:rPr lang="hr-HR" sz="2400" dirty="0" smtClean="0"/>
              <a:t>jednaki intervali</a:t>
            </a:r>
            <a:endParaRPr lang="en-US" sz="2400" dirty="0" smtClean="0"/>
          </a:p>
          <a:p>
            <a:pPr lvl="1" eaLnBrk="1" hangingPunct="1"/>
            <a:r>
              <a:rPr lang="hr-HR" sz="2400" dirty="0" smtClean="0"/>
              <a:t>Početna točka </a:t>
            </a:r>
            <a:r>
              <a:rPr lang="en-US" sz="2400" dirty="0" smtClean="0"/>
              <a:t>193.1-THz</a:t>
            </a:r>
          </a:p>
          <a:p>
            <a:pPr lvl="1" eaLnBrk="1" hangingPunct="1"/>
            <a:endParaRPr lang="en-US" sz="2400" dirty="0" smtClean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2950" y="1500174"/>
            <a:ext cx="45910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57749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Parametri </a:t>
            </a:r>
            <a:r>
              <a:rPr lang="hr-HR" dirty="0" err="1" smtClean="0"/>
              <a:t>prospojnika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285860"/>
            <a:ext cx="8032406" cy="4879444"/>
          </a:xfrm>
        </p:spPr>
        <p:txBody>
          <a:bodyPr/>
          <a:lstStyle/>
          <a:p>
            <a:pPr eaLnBrk="1" hangingPunct="1"/>
            <a:r>
              <a:rPr lang="en-US" sz="2000" b="1" dirty="0" smtClean="0"/>
              <a:t>Extinction ratio</a:t>
            </a:r>
            <a:r>
              <a:rPr lang="hr-HR" sz="2000" b="1" dirty="0" smtClean="0"/>
              <a:t> – </a:t>
            </a:r>
            <a:r>
              <a:rPr lang="hr-HR" sz="2000" dirty="0" smtClean="0"/>
              <a:t>izlazna snaga uključenog </a:t>
            </a:r>
            <a:r>
              <a:rPr lang="hr-HR" sz="2000" dirty="0" smtClean="0"/>
              <a:t>stanja/izlazna </a:t>
            </a:r>
            <a:r>
              <a:rPr lang="hr-HR" sz="2000" dirty="0" smtClean="0"/>
              <a:t>snaga isključenog stanja</a:t>
            </a:r>
            <a:r>
              <a:rPr lang="en-US" sz="2000" dirty="0" smtClean="0"/>
              <a:t> (40-50dB </a:t>
            </a:r>
            <a:r>
              <a:rPr lang="hr-HR" sz="2000" dirty="0" smtClean="0"/>
              <a:t>za mehaničke prospojnike</a:t>
            </a:r>
            <a:r>
              <a:rPr lang="en-US" sz="2000" dirty="0" smtClean="0"/>
              <a:t>, 10-25dB </a:t>
            </a:r>
            <a:r>
              <a:rPr lang="hr-HR" sz="2000" dirty="0" smtClean="0"/>
              <a:t>za modulatore velike brzine</a:t>
            </a:r>
            <a:r>
              <a:rPr lang="en-US" sz="2000" dirty="0" smtClean="0"/>
              <a:t>)</a:t>
            </a:r>
          </a:p>
          <a:p>
            <a:pPr eaLnBrk="1" hangingPunct="1"/>
            <a:r>
              <a:rPr lang="en-US" sz="2000" b="1" dirty="0" smtClean="0"/>
              <a:t>Insertion loss</a:t>
            </a:r>
            <a:r>
              <a:rPr lang="hr-HR" sz="2000" b="1" dirty="0" smtClean="0"/>
              <a:t> – </a:t>
            </a:r>
            <a:r>
              <a:rPr lang="hr-HR" sz="2000" dirty="0" smtClean="0"/>
              <a:t>gubitak bi trebao biti </a:t>
            </a:r>
            <a:r>
              <a:rPr lang="hr-HR" sz="2000" dirty="0" smtClean="0"/>
              <a:t>jednolik </a:t>
            </a:r>
            <a:r>
              <a:rPr lang="hr-HR" sz="2000" dirty="0" smtClean="0"/>
              <a:t>na svim putevima (određuje se uglavnom prema arhitekturi a ne prema tehnologiji)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Crosstalk</a:t>
            </a:r>
            <a:r>
              <a:rPr lang="hr-HR" sz="2000" b="1" dirty="0" smtClean="0"/>
              <a:t> – </a:t>
            </a:r>
            <a:r>
              <a:rPr lang="hr-HR" sz="2000" dirty="0" smtClean="0"/>
              <a:t>računa se pomoću izlazne snahe svih ulaznih portova  koji nisu prospojeni na taj izlazni port</a:t>
            </a:r>
          </a:p>
          <a:p>
            <a:pPr eaLnBrk="1" hangingPunct="1"/>
            <a:r>
              <a:rPr lang="en-US" sz="2000" b="1" dirty="0" smtClean="0"/>
              <a:t>Polarization dependence</a:t>
            </a:r>
            <a:r>
              <a:rPr lang="en-US" sz="2000" dirty="0" smtClean="0"/>
              <a:t> </a:t>
            </a:r>
            <a:r>
              <a:rPr lang="hr-HR" sz="2000" dirty="0" smtClean="0"/>
              <a:t>– trebalo bi biti zanemarivo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Latching</a:t>
            </a:r>
            <a:r>
              <a:rPr lang="hr-HR" sz="2000" b="1" dirty="0" smtClean="0"/>
              <a:t> – </a:t>
            </a:r>
            <a:r>
              <a:rPr lang="hr-HR" sz="2000" dirty="0" smtClean="0"/>
              <a:t>prospajanje ostaje netaknuto čak i ako je isključeno napajanje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Monitoring</a:t>
            </a:r>
            <a:r>
              <a:rPr lang="hr-HR" sz="2000" b="1" dirty="0" smtClean="0"/>
              <a:t> – </a:t>
            </a:r>
            <a:r>
              <a:rPr lang="hr-HR" sz="2000" dirty="0" smtClean="0"/>
              <a:t>stanje prospajanja bi trebalo biti moguće pratiti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Reliability</a:t>
            </a:r>
            <a:r>
              <a:rPr lang="hr-HR" sz="2000" b="1" dirty="0" smtClean="0"/>
              <a:t> – </a:t>
            </a:r>
            <a:r>
              <a:rPr lang="hr-HR" sz="2000" dirty="0" smtClean="0"/>
              <a:t>dugoročna povijest je poželjna. Kratkoročna pouzdanost se testira prospojnim stanjima nekoliko milijuna puta. U omogučavanju je također važno da prospajanje ostane sposobno  prospajati čak i nakon provedenih godina u istom stanju </a:t>
            </a:r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6300787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Veliki optički prospojnici</a:t>
            </a:r>
            <a:endParaRPr lang="en-US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dirty="0" smtClean="0"/>
              <a:t>Broj portova</a:t>
            </a:r>
            <a:r>
              <a:rPr lang="en-US" dirty="0" smtClean="0"/>
              <a:t>: </a:t>
            </a:r>
            <a:r>
              <a:rPr lang="en-US" i="1" dirty="0" smtClean="0"/>
              <a:t>n</a:t>
            </a:r>
            <a:r>
              <a:rPr lang="hr-HR" i="1" dirty="0" smtClean="0"/>
              <a:t> </a:t>
            </a:r>
            <a:r>
              <a:rPr lang="hr-HR" dirty="0" smtClean="0"/>
              <a:t>x </a:t>
            </a:r>
            <a:r>
              <a:rPr lang="en-US" dirty="0" smtClean="0"/>
              <a:t>100</a:t>
            </a:r>
            <a:r>
              <a:rPr lang="hr-HR" dirty="0" smtClean="0"/>
              <a:t> </a:t>
            </a:r>
            <a:r>
              <a:rPr lang="en-US" dirty="0" smtClean="0"/>
              <a:t>–</a:t>
            </a:r>
            <a:r>
              <a:rPr lang="hr-HR" dirty="0" smtClean="0"/>
              <a:t> </a:t>
            </a:r>
            <a:r>
              <a:rPr lang="en-US" i="1" dirty="0" smtClean="0"/>
              <a:t>n</a:t>
            </a:r>
            <a:r>
              <a:rPr lang="hr-HR" dirty="0" smtClean="0"/>
              <a:t> x </a:t>
            </a:r>
            <a:r>
              <a:rPr lang="en-US" dirty="0" smtClean="0"/>
              <a:t>1000 (</a:t>
            </a:r>
            <a:r>
              <a:rPr lang="hr-HR" dirty="0" smtClean="0"/>
              <a:t>nekoliko niti nosi nekoliko desetaka do tisuća valnih duljina</a:t>
            </a:r>
            <a:r>
              <a:rPr lang="en-US" dirty="0" smtClean="0"/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hr-HR" dirty="0" smtClean="0"/>
              <a:t>Obiloježja velikih optičkih prospojnika</a:t>
            </a:r>
            <a:r>
              <a:rPr lang="en-US" dirty="0" smtClean="0"/>
              <a:t>:</a:t>
            </a:r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Potreban velik broj prospojnih elemenata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Jednolikost gubitaka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Velik broj </a:t>
            </a:r>
            <a:r>
              <a:rPr lang="en-US" dirty="0" smtClean="0">
                <a:solidFill>
                  <a:srgbClr val="FF0000"/>
                </a:solidFill>
              </a:rPr>
              <a:t>crossovers</a:t>
            </a:r>
          </a:p>
          <a:p>
            <a:pPr lvl="1" eaLnBrk="1" hangingPunct="1">
              <a:lnSpc>
                <a:spcPct val="120000"/>
              </a:lnSpc>
            </a:pPr>
            <a:r>
              <a:rPr lang="hr-HR" dirty="0" smtClean="0"/>
              <a:t>Blokirajuće karakteristike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9623725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Broj prospojnih elemenata</a:t>
            </a:r>
            <a:endParaRPr lang="en-US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dirty="0" smtClean="0"/>
              <a:t>Veliki prospojnici su sastavljeni od višestrukih malih prospojnih elemenata </a:t>
            </a:r>
            <a:r>
              <a:rPr lang="en-US" dirty="0" smtClean="0"/>
              <a:t>(</a:t>
            </a:r>
            <a:r>
              <a:rPr lang="hr-HR" dirty="0" smtClean="0"/>
              <a:t>npr. </a:t>
            </a:r>
            <a:r>
              <a:rPr lang="en-US" dirty="0" smtClean="0"/>
              <a:t>2</a:t>
            </a:r>
            <a:r>
              <a:rPr lang="hr-HR" dirty="0" smtClean="0"/>
              <a:t> x </a:t>
            </a:r>
            <a:r>
              <a:rPr lang="en-US" dirty="0" smtClean="0"/>
              <a:t>2 </a:t>
            </a:r>
            <a:r>
              <a:rPr lang="hr-HR" dirty="0" smtClean="0"/>
              <a:t>ili</a:t>
            </a:r>
            <a:r>
              <a:rPr lang="en-US" dirty="0" smtClean="0"/>
              <a:t> 1</a:t>
            </a:r>
            <a:r>
              <a:rPr lang="hr-HR" dirty="0" smtClean="0"/>
              <a:t> x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hr-HR" dirty="0" smtClean="0"/>
              <a:t>elemenata</a:t>
            </a:r>
            <a:r>
              <a:rPr lang="en-US" dirty="0" smtClean="0"/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hr-HR" dirty="0" smtClean="0"/>
              <a:t>Cijena i kompleksnost ovise o broju prospojnih elemenata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466622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Jednolikost gubitaka</a:t>
            </a:r>
            <a:endParaRPr lang="en-US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Problem </a:t>
            </a:r>
            <a:r>
              <a:rPr lang="hr-HR" dirty="0" smtClean="0"/>
              <a:t>jednolikosti gubitaka (kao </a:t>
            </a:r>
            <a:r>
              <a:rPr lang="hr-HR" dirty="0" smtClean="0"/>
              <a:t>što je rečeno ranije) je karakterističan za velike prospojnike</a:t>
            </a:r>
            <a:endParaRPr lang="en-US" dirty="0" smtClean="0"/>
          </a:p>
          <a:p>
            <a:pPr eaLnBrk="1" hangingPunct="1"/>
            <a:r>
              <a:rPr lang="hr-HR" dirty="0" smtClean="0"/>
              <a:t>Može se mjeriti , npr. Brojanjem najmanjeg i najvećeg broja prospojnih elemenata na optičkom putu za različite ulaze/izlaze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0681193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Broj </a:t>
            </a:r>
            <a:r>
              <a:rPr lang="en-US" dirty="0" smtClean="0"/>
              <a:t>Crossover</a:t>
            </a:r>
            <a:r>
              <a:rPr lang="hr-HR" dirty="0" smtClean="0"/>
              <a:t>a</a:t>
            </a:r>
            <a:endParaRPr lang="en-US" dirty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dirty="0" smtClean="0"/>
              <a:t>Neki prospojnici su proizvedeni na jednoj </a:t>
            </a:r>
            <a:r>
              <a:rPr lang="hr-HR" dirty="0" smtClean="0">
                <a:solidFill>
                  <a:srgbClr val="FF0000"/>
                </a:solidFill>
              </a:rPr>
              <a:t>podlozi</a:t>
            </a:r>
            <a:r>
              <a:rPr lang="hr-HR" dirty="0" smtClean="0"/>
              <a:t> na jednom sloju. Ako ju putevi valovoda sijeku to će dovesti do neželjenih efekata: prekid napajanja i preslušavanje</a:t>
            </a:r>
            <a:endParaRPr lang="en-US" dirty="0" smtClean="0"/>
          </a:p>
          <a:p>
            <a:pPr eaLnBrk="1" hangingPunct="1">
              <a:lnSpc>
                <a:spcPct val="120000"/>
              </a:lnSpc>
            </a:pPr>
            <a:r>
              <a:rPr lang="hr-HR" dirty="0" smtClean="0"/>
              <a:t>Prema tome  crossovera mora biti što manje (najbolje eliminirati)</a:t>
            </a:r>
            <a:endParaRPr lang="en-US" dirty="0" smtClean="0"/>
          </a:p>
          <a:p>
            <a:pPr eaLnBrk="1" hangingPunct="1">
              <a:lnSpc>
                <a:spcPct val="120000"/>
              </a:lnSpc>
            </a:pPr>
            <a:r>
              <a:rPr lang="hr-HR" dirty="0" smtClean="0"/>
              <a:t>To nije problem  kod propagacije u slobodnom prostoru, npr. kod MEMS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7698184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/>
              <a:t>Blokirajuće karakteristike prospojnika</a:t>
            </a:r>
            <a:endParaRPr lang="en-US" dirty="0"/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r-HR" dirty="0" smtClean="0"/>
              <a:t>Prospojnici mogu biti </a:t>
            </a:r>
            <a:r>
              <a:rPr lang="en-US" dirty="0" smtClean="0"/>
              <a:t>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b="1" dirty="0" smtClean="0"/>
              <a:t>Non-blocking</a:t>
            </a:r>
            <a:r>
              <a:rPr lang="en-US" dirty="0" smtClean="0"/>
              <a:t>:</a:t>
            </a:r>
            <a:r>
              <a:rPr lang="hr-HR" dirty="0" smtClean="0"/>
              <a:t> (neblokirajući) – neiskorišten ulaz može biti spojen na bilo koji neiskorišten izlaz, tako da se svako povezivanje može ostvariti</a:t>
            </a:r>
            <a:endParaRPr lang="en-US" dirty="0" smtClean="0"/>
          </a:p>
          <a:p>
            <a:pPr lvl="1" eaLnBrk="1" hangingPunct="1">
              <a:lnSpc>
                <a:spcPct val="120000"/>
              </a:lnSpc>
            </a:pPr>
            <a:r>
              <a:rPr lang="en-US" b="1" dirty="0" smtClean="0"/>
              <a:t>Blocking</a:t>
            </a:r>
            <a:r>
              <a:rPr lang="en-US" dirty="0" smtClean="0"/>
              <a:t>:</a:t>
            </a:r>
            <a:r>
              <a:rPr lang="hr-HR" dirty="0" smtClean="0"/>
              <a:t> (blokirajući)</a:t>
            </a:r>
            <a:r>
              <a:rPr lang="en-US" dirty="0" smtClean="0"/>
              <a:t> </a:t>
            </a:r>
            <a:r>
              <a:rPr lang="hr-HR" dirty="0" smtClean="0"/>
              <a:t>neki načini povezivanja ne mogu biti ostvareni (npr. Nije moguće spojiti ulaznu nit 1 na izlaznu nit 6 na valnoj duljini 3)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893238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Non-blocking</a:t>
            </a:r>
            <a:r>
              <a:rPr lang="hr-HR" dirty="0" smtClean="0"/>
              <a:t> (neblokirajući)</a:t>
            </a:r>
            <a:r>
              <a:rPr lang="en-US" dirty="0" smtClean="0"/>
              <a:t> </a:t>
            </a:r>
            <a:r>
              <a:rPr lang="hr-HR" dirty="0" smtClean="0"/>
              <a:t>prospojnici</a:t>
            </a:r>
            <a:endParaRPr lang="en-US" dirty="0"/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800" dirty="0" smtClean="0"/>
              <a:t>Mogu se podjeliti na</a:t>
            </a:r>
            <a:r>
              <a:rPr lang="en-US" sz="2800" dirty="0" smtClean="0"/>
              <a:t>:</a:t>
            </a:r>
          </a:p>
          <a:p>
            <a:pPr lvl="1" eaLnBrk="1" hangingPunct="1"/>
            <a:r>
              <a:rPr lang="en-US" sz="2400" b="1" dirty="0" smtClean="0"/>
              <a:t>Wide-sense non-blocking</a:t>
            </a:r>
            <a:r>
              <a:rPr lang="en-US" sz="2400" dirty="0" smtClean="0"/>
              <a:t>: </a:t>
            </a:r>
            <a:r>
              <a:rPr lang="hr-HR" sz="2400" dirty="0" smtClean="0"/>
              <a:t>svaki ulaz može se spojiti na svaki izlaz bez dodatnog preusmjeravanja bilo koje konekcije u tijeku  već uzimaju neku složenost za ostvarivanje konekcije</a:t>
            </a:r>
            <a:endParaRPr lang="en-US" sz="2400" dirty="0" smtClean="0"/>
          </a:p>
          <a:p>
            <a:pPr lvl="1" eaLnBrk="1" hangingPunct="1"/>
            <a:r>
              <a:rPr lang="en-US" sz="2400" b="1" dirty="0" smtClean="0"/>
              <a:t>Strict-sense non-blocking</a:t>
            </a:r>
            <a:r>
              <a:rPr lang="en-US" sz="2400" dirty="0" smtClean="0"/>
              <a:t>: </a:t>
            </a:r>
            <a:r>
              <a:rPr lang="hr-HR" sz="2400" dirty="0" smtClean="0"/>
              <a:t>svaki ulaz može biti spojen na svaki ulaz bez dodatnog preusmjeravanja i bez dodavanja dodatne složenosti</a:t>
            </a:r>
            <a:endParaRPr lang="en-US" sz="2400" dirty="0" smtClean="0"/>
          </a:p>
          <a:p>
            <a:pPr lvl="1" eaLnBrk="1" hangingPunct="1"/>
            <a:r>
              <a:rPr lang="en-US" sz="2400" b="1" dirty="0" err="1" smtClean="0"/>
              <a:t>Rearrangeably</a:t>
            </a:r>
            <a:r>
              <a:rPr lang="en-US" sz="2400" b="1" dirty="0" smtClean="0"/>
              <a:t> non-blocking</a:t>
            </a:r>
            <a:r>
              <a:rPr lang="en-US" sz="2400" dirty="0" smtClean="0"/>
              <a:t>: </a:t>
            </a:r>
            <a:r>
              <a:rPr lang="hr-HR" sz="2400" dirty="0" smtClean="0"/>
              <a:t>veze u tijeku mogu biti prekinute i preusmjerene što možda nije prihvatljivo, već koristi manje prospojnih elemenata i potrebna je složenija kontrola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9227487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Basic Switch </a:t>
            </a:r>
            <a:r>
              <a:rPr lang="hr-HR" dirty="0" smtClean="0"/>
              <a:t>arhitekture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8" y="1485900"/>
            <a:ext cx="7743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924270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Crossbar Switch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Nema crossover-a, ali nema </a:t>
            </a:r>
            <a:r>
              <a:rPr lang="hr-HR" dirty="0" smtClean="0"/>
              <a:t>ni jednolikih gubitaka</a:t>
            </a:r>
            <a:endParaRPr lang="en-US" dirty="0" smtClean="0"/>
          </a:p>
          <a:p>
            <a:pPr eaLnBrk="1" hangingPunct="1"/>
            <a:r>
              <a:rPr lang="hr-HR" dirty="0" smtClean="0"/>
              <a:t>Koristi se kod </a:t>
            </a:r>
            <a:r>
              <a:rPr lang="en-US" dirty="0" err="1" smtClean="0"/>
              <a:t>Clos</a:t>
            </a:r>
            <a:r>
              <a:rPr lang="en-US" dirty="0" smtClean="0"/>
              <a:t> </a:t>
            </a:r>
            <a:r>
              <a:rPr lang="hr-HR" dirty="0" smtClean="0"/>
              <a:t>prospojnika</a:t>
            </a:r>
            <a:endParaRPr lang="en-US" dirty="0" smtClean="0"/>
          </a:p>
        </p:txBody>
      </p:sp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771766"/>
            <a:ext cx="3986213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31421256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Clos</a:t>
            </a:r>
            <a:r>
              <a:rPr lang="en-US" dirty="0"/>
              <a:t> Switch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400" dirty="0" smtClean="0"/>
              <a:t>Koristi se u praksi za velike prospojnike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3 </a:t>
            </a:r>
            <a:r>
              <a:rPr lang="en-US" sz="2400" dirty="0" err="1" smtClean="0"/>
              <a:t>paramet</a:t>
            </a:r>
            <a:r>
              <a:rPr lang="hr-HR" sz="2400" dirty="0" smtClean="0"/>
              <a:t>ra</a:t>
            </a:r>
            <a:r>
              <a:rPr lang="en-US" sz="2400" dirty="0" smtClean="0"/>
              <a:t>: </a:t>
            </a:r>
            <a:r>
              <a:rPr lang="en-US" sz="2400" i="1" dirty="0" smtClean="0"/>
              <a:t>m</a:t>
            </a:r>
            <a:r>
              <a:rPr lang="en-US" sz="2400" dirty="0" smtClean="0"/>
              <a:t>, </a:t>
            </a:r>
            <a:r>
              <a:rPr lang="en-US" sz="2400" i="1" dirty="0" smtClean="0"/>
              <a:t>k</a:t>
            </a:r>
            <a:r>
              <a:rPr lang="en-US" sz="2400" dirty="0" smtClean="0"/>
              <a:t>, </a:t>
            </a:r>
            <a:r>
              <a:rPr lang="hr-HR" sz="2400" dirty="0" smtClean="0"/>
              <a:t>i</a:t>
            </a:r>
            <a:r>
              <a:rPr lang="en-US" sz="2400" dirty="0" smtClean="0"/>
              <a:t> </a:t>
            </a:r>
            <a:r>
              <a:rPr lang="en-US" sz="2400" i="1" dirty="0" smtClean="0"/>
              <a:t>p</a:t>
            </a:r>
          </a:p>
          <a:p>
            <a:pPr eaLnBrk="1" hangingPunct="1"/>
            <a:r>
              <a:rPr lang="hr-HR" sz="2400" dirty="0" smtClean="0"/>
              <a:t>Prvi</a:t>
            </a:r>
            <a:r>
              <a:rPr lang="en-US" sz="2400" dirty="0" smtClean="0"/>
              <a:t> </a:t>
            </a:r>
            <a:r>
              <a:rPr lang="hr-HR" sz="2400" dirty="0" smtClean="0"/>
              <a:t>i</a:t>
            </a:r>
            <a:r>
              <a:rPr lang="en-US" sz="2400" dirty="0" smtClean="0"/>
              <a:t> </a:t>
            </a:r>
            <a:r>
              <a:rPr lang="hr-HR" sz="2400" dirty="0" smtClean="0"/>
              <a:t>treći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stage</a:t>
            </a:r>
            <a:r>
              <a:rPr lang="en-US" sz="2400" dirty="0" smtClean="0"/>
              <a:t> </a:t>
            </a:r>
            <a:r>
              <a:rPr lang="hr-HR" sz="2400" dirty="0" smtClean="0"/>
              <a:t>imaju</a:t>
            </a:r>
            <a:r>
              <a:rPr lang="en-US" sz="2400" dirty="0" smtClean="0"/>
              <a:t> </a:t>
            </a:r>
            <a:r>
              <a:rPr lang="en-US" sz="2400" i="1" dirty="0" smtClean="0"/>
              <a:t>k </a:t>
            </a:r>
            <a:r>
              <a:rPr lang="en-US" sz="2400" dirty="0" smtClean="0"/>
              <a:t>(</a:t>
            </a:r>
            <a:r>
              <a:rPr lang="en-US" sz="2400" i="1" dirty="0" smtClean="0"/>
              <a:t>m</a:t>
            </a:r>
            <a:r>
              <a:rPr lang="en-US" sz="2400" dirty="0" smtClean="0"/>
              <a:t>*</a:t>
            </a:r>
            <a:r>
              <a:rPr lang="en-US" sz="2400" i="1" dirty="0" smtClean="0"/>
              <a:t>k</a:t>
            </a:r>
            <a:r>
              <a:rPr lang="en-US" sz="2400" dirty="0" smtClean="0"/>
              <a:t>) </a:t>
            </a:r>
            <a:r>
              <a:rPr lang="hr-HR" sz="2400" dirty="0" smtClean="0"/>
              <a:t>prospojnika</a:t>
            </a:r>
            <a:r>
              <a:rPr lang="en-US" sz="2400" dirty="0" smtClean="0"/>
              <a:t>, </a:t>
            </a:r>
            <a:r>
              <a:rPr lang="hr-HR" sz="2400" dirty="0" smtClean="0"/>
              <a:t>drugi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stage</a:t>
            </a:r>
            <a:r>
              <a:rPr lang="en-US" sz="2400" dirty="0" smtClean="0"/>
              <a:t> </a:t>
            </a:r>
            <a:r>
              <a:rPr lang="hr-HR" sz="2400" dirty="0" smtClean="0"/>
              <a:t>ima</a:t>
            </a:r>
            <a:r>
              <a:rPr lang="en-US" sz="2400" dirty="0" smtClean="0"/>
              <a:t> </a:t>
            </a:r>
            <a:r>
              <a:rPr lang="en-US" sz="2400" i="1" dirty="0" smtClean="0"/>
              <a:t>p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*</a:t>
            </a:r>
            <a:r>
              <a:rPr lang="en-US" sz="2400" i="1" dirty="0" smtClean="0"/>
              <a:t>k</a:t>
            </a:r>
            <a:r>
              <a:rPr lang="en-US" sz="2400" dirty="0" smtClean="0"/>
              <a:t>) </a:t>
            </a:r>
            <a:r>
              <a:rPr lang="hr-HR" sz="2400" dirty="0" smtClean="0"/>
              <a:t>prospojnika</a:t>
            </a:r>
            <a:r>
              <a:rPr lang="en-US" sz="2400" dirty="0" smtClean="0"/>
              <a:t>.</a:t>
            </a:r>
          </a:p>
          <a:p>
            <a:pPr eaLnBrk="1" hangingPunct="1"/>
            <a:r>
              <a:rPr lang="hr-HR" sz="2400" dirty="0" smtClean="0"/>
              <a:t>Ako</a:t>
            </a:r>
            <a:r>
              <a:rPr lang="en-US" sz="2400" dirty="0" smtClean="0"/>
              <a:t> </a:t>
            </a:r>
            <a:r>
              <a:rPr lang="en-US" sz="2400" i="1" dirty="0" smtClean="0"/>
              <a:t>p</a:t>
            </a:r>
            <a:r>
              <a:rPr lang="en-US" sz="2400" dirty="0" smtClean="0"/>
              <a:t> &gt;= 2</a:t>
            </a:r>
            <a:r>
              <a:rPr lang="en-US" sz="2400" i="1" dirty="0" smtClean="0"/>
              <a:t>m </a:t>
            </a:r>
            <a:r>
              <a:rPr lang="en-US" sz="2400" dirty="0" smtClean="0"/>
              <a:t>- 1 </a:t>
            </a:r>
            <a:r>
              <a:rPr lang="hr-HR" sz="2400" dirty="0" smtClean="0"/>
              <a:t>tada je prospojnik strigi neblokirajući, tako je obično</a:t>
            </a:r>
            <a:r>
              <a:rPr lang="en-US" sz="2400" dirty="0" smtClean="0"/>
              <a:t> </a:t>
            </a:r>
            <a:r>
              <a:rPr lang="en-US" sz="2400" i="1" dirty="0" smtClean="0"/>
              <a:t>p</a:t>
            </a:r>
            <a:r>
              <a:rPr lang="en-US" sz="2400" dirty="0" smtClean="0"/>
              <a:t> = 2</a:t>
            </a:r>
            <a:r>
              <a:rPr lang="en-US" sz="2400" i="1" dirty="0" smtClean="0"/>
              <a:t>m</a:t>
            </a:r>
            <a:r>
              <a:rPr lang="en-US" sz="2400" dirty="0" smtClean="0"/>
              <a:t>-1.</a:t>
            </a:r>
          </a:p>
          <a:p>
            <a:pPr eaLnBrk="1" hangingPunct="1"/>
            <a:r>
              <a:rPr lang="hr-HR" sz="2400" dirty="0" smtClean="0"/>
              <a:t>Pojedini prospojnici su obično dizajnirani od strane crossbar prospojnika</a:t>
            </a:r>
            <a:endParaRPr lang="en-US" sz="2400" dirty="0" smtClean="0"/>
          </a:p>
          <a:p>
            <a:pPr eaLnBrk="1" hangingPunct="1"/>
            <a:r>
              <a:rPr lang="hr-HR" sz="2400" dirty="0" smtClean="0"/>
              <a:t>Jednolikost gubitaka je bolja nego </a:t>
            </a:r>
            <a:r>
              <a:rPr lang="hr-HR" sz="2400" dirty="0" smtClean="0"/>
              <a:t>kod crossbar-a</a:t>
            </a:r>
            <a:endParaRPr lang="en-US" sz="2400" dirty="0" smtClean="0"/>
          </a:p>
          <a:p>
            <a:pPr eaLnBrk="1" hangingPunct="1"/>
            <a:r>
              <a:rPr lang="hr-HR" sz="2400" dirty="0" smtClean="0"/>
              <a:t>Broj prospojnih elemenata je manjo nego kod crossbar-a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8451378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cap="all" dirty="0"/>
              <a:t>Optičko multipleksiranje </a:t>
            </a:r>
            <a:br>
              <a:rPr lang="hr-HR" cap="all" dirty="0"/>
            </a:br>
            <a:r>
              <a:rPr lang="hr-HR" i="1" cap="all" dirty="0"/>
              <a:t>Optical </a:t>
            </a:r>
            <a:r>
              <a:rPr lang="hr-HR" i="1" cap="all" dirty="0" smtClean="0"/>
              <a:t>multiplexing</a:t>
            </a:r>
            <a:endParaRPr lang="hr-HR" i="1" cap="all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b="1" cap="all" dirty="0"/>
              <a:t>Multipleksori</a:t>
            </a:r>
            <a:endParaRPr lang="hr-HR" b="1" dirty="0"/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585788" y="4476750"/>
            <a:ext cx="83169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endParaRPr lang="hr-HR" sz="3200" b="1" i="1" dirty="0">
              <a:solidFill>
                <a:schemeClr val="tx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9830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Clos</a:t>
            </a:r>
            <a:r>
              <a:rPr lang="en-US" dirty="0"/>
              <a:t> </a:t>
            </a:r>
            <a:r>
              <a:rPr lang="hr-HR" dirty="0" smtClean="0"/>
              <a:t>prospojnik</a:t>
            </a:r>
            <a:endParaRPr lang="en-US" dirty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Tri </a:t>
            </a:r>
            <a:r>
              <a:rPr lang="en-US" dirty="0" smtClean="0">
                <a:solidFill>
                  <a:srgbClr val="FF0000"/>
                </a:solidFill>
              </a:rPr>
              <a:t>stage</a:t>
            </a:r>
            <a:r>
              <a:rPr lang="en-US" dirty="0" smtClean="0"/>
              <a:t> 1024 port </a:t>
            </a:r>
            <a:r>
              <a:rPr lang="hr-HR" dirty="0" smtClean="0"/>
              <a:t>prospojnik</a:t>
            </a:r>
            <a:endParaRPr lang="en-US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214554"/>
            <a:ext cx="84201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70706297"/>
      </p:ext>
    </p:extLst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Spanke</a:t>
            </a:r>
            <a:r>
              <a:rPr lang="en-US" dirty="0"/>
              <a:t> Switch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Postaje sve popularniji</a:t>
            </a:r>
            <a:endParaRPr lang="en-US" dirty="0" smtClean="0"/>
          </a:p>
          <a:p>
            <a:pPr eaLnBrk="1" hangingPunct="1"/>
            <a:r>
              <a:rPr lang="en-US" i="1" dirty="0" smtClean="0"/>
              <a:t>n</a:t>
            </a:r>
            <a:r>
              <a:rPr lang="en-US" dirty="0" smtClean="0"/>
              <a:t>*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hr-HR" dirty="0" smtClean="0"/>
              <a:t>prospojnik je sačinjen od</a:t>
            </a:r>
            <a:r>
              <a:rPr lang="en-US" dirty="0" smtClean="0"/>
              <a:t> n (1*</a:t>
            </a:r>
            <a:r>
              <a:rPr lang="en-US" i="1" dirty="0" smtClean="0"/>
              <a:t>n</a:t>
            </a:r>
            <a:r>
              <a:rPr lang="en-US" dirty="0" smtClean="0"/>
              <a:t>) </a:t>
            </a:r>
            <a:r>
              <a:rPr lang="hr-HR" dirty="0" smtClean="0"/>
              <a:t>prospojnika i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(</a:t>
            </a:r>
            <a:r>
              <a:rPr lang="en-US" i="1" dirty="0" smtClean="0"/>
              <a:t>n</a:t>
            </a:r>
            <a:r>
              <a:rPr lang="en-US" dirty="0" smtClean="0"/>
              <a:t>*1) </a:t>
            </a:r>
            <a:r>
              <a:rPr lang="hr-HR" dirty="0" smtClean="0"/>
              <a:t>prospojnika</a:t>
            </a:r>
            <a:endParaRPr lang="en-US" dirty="0" smtClean="0"/>
          </a:p>
          <a:p>
            <a:pPr eaLnBrk="1" hangingPunct="1"/>
            <a:r>
              <a:rPr lang="hr-HR" dirty="0" smtClean="0"/>
              <a:t>Ovi elementi e mogu izraditi (npr. Korištenjem MEMS tehnologije)</a:t>
            </a:r>
            <a:endParaRPr lang="en-US" dirty="0" smtClean="0"/>
          </a:p>
          <a:p>
            <a:pPr eaLnBrk="1" hangingPunct="1"/>
            <a:r>
              <a:rPr lang="hr-HR" dirty="0" smtClean="0"/>
              <a:t>samo</a:t>
            </a:r>
            <a:r>
              <a:rPr lang="en-US" dirty="0" smtClean="0"/>
              <a:t> 2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hr-HR" dirty="0" smtClean="0"/>
              <a:t>prospojnici</a:t>
            </a:r>
            <a:r>
              <a:rPr lang="en-US" dirty="0" smtClean="0"/>
              <a:t> </a:t>
            </a:r>
            <a:r>
              <a:rPr lang="hr-HR" dirty="0" smtClean="0"/>
              <a:t>su potrebni (linearni!) i svi putevi sjeku samo dva elementa</a:t>
            </a:r>
            <a:endParaRPr lang="en-US" dirty="0" smtClean="0"/>
          </a:p>
          <a:p>
            <a:pPr eaLnBrk="1" hangingPunct="1"/>
            <a:r>
              <a:rPr lang="hr-HR" dirty="0" smtClean="0"/>
              <a:t>Jednolikost gubitaka </a:t>
            </a:r>
            <a:r>
              <a:rPr lang="hr-HR" dirty="0" smtClean="0"/>
              <a:t>se može ostvariti i insertion loss je mali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802415504"/>
      </p:ext>
    </p:extLst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Spanke</a:t>
            </a:r>
            <a:r>
              <a:rPr lang="en-US" dirty="0"/>
              <a:t> </a:t>
            </a:r>
            <a:r>
              <a:rPr lang="hr-HR" dirty="0" smtClean="0"/>
              <a:t>prospojnik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63" y="1412776"/>
            <a:ext cx="70008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1623780"/>
      </p:ext>
    </p:extLst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Beneš</a:t>
            </a:r>
            <a:endParaRPr lang="en-US" dirty="0"/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sz="2800" dirty="0" smtClean="0"/>
              <a:t>Presloživi neblokirajući i vrlo učinkovit kod broja prospojnika jednakom 2*2(valovodni crossoveri su potrebni)</a:t>
            </a:r>
            <a:endParaRPr lang="en-US" sz="2800" dirty="0" smtClean="0"/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3" cstate="print"/>
          <a:srcRect t="5202" b="1950"/>
          <a:stretch>
            <a:fillRect/>
          </a:stretch>
        </p:blipFill>
        <p:spPr bwMode="auto">
          <a:xfrm>
            <a:off x="411259" y="2966760"/>
            <a:ext cx="8396249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3838700"/>
      </p:ext>
    </p:extLst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Spanke-Beneš</a:t>
            </a:r>
            <a:endParaRPr lang="en-US" dirty="0"/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285860"/>
            <a:ext cx="8229600" cy="4572000"/>
          </a:xfrm>
        </p:spPr>
        <p:txBody>
          <a:bodyPr/>
          <a:lstStyle/>
          <a:p>
            <a:pPr eaLnBrk="1" hangingPunct="1"/>
            <a:r>
              <a:rPr lang="hr-HR" dirty="0" smtClean="0"/>
              <a:t>Presloživi neblokirajući i vrlo učinkovit kod broja prospojnika jednakom 2*2(valovodni crossoveri nisu potrebni, n-stage planarna arhitektura). Nema </a:t>
            </a:r>
            <a:r>
              <a:rPr lang="hr-HR" smtClean="0"/>
              <a:t>jednolikosti gubitaka.</a:t>
            </a:r>
            <a:endParaRPr lang="en-US" dirty="0" smtClean="0"/>
          </a:p>
          <a:p>
            <a:pPr eaLnBrk="1" hangingPunct="1"/>
            <a:r>
              <a:rPr lang="en-US" sz="2800" dirty="0" smtClean="0"/>
              <a:t>(no waveguide crossovers – </a:t>
            </a:r>
            <a:r>
              <a:rPr lang="en-US" sz="2800" i="1" dirty="0" smtClean="0"/>
              <a:t>n</a:t>
            </a:r>
            <a:r>
              <a:rPr lang="en-US" sz="2800" dirty="0" smtClean="0"/>
              <a:t>-stage planar architecture). Not loss uniform.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143248"/>
            <a:ext cx="752475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46787390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>
                <a:sym typeface="Symbol" pitchFamily="18" charset="2"/>
              </a:rPr>
              <a:t>Optički m</a:t>
            </a:r>
            <a:r>
              <a:rPr lang="en-US" dirty="0" err="1" smtClean="0">
                <a:sym typeface="Symbol" pitchFamily="18" charset="2"/>
              </a:rPr>
              <a:t>ultiple</a:t>
            </a:r>
            <a:r>
              <a:rPr lang="hr-HR" dirty="0" smtClean="0">
                <a:sym typeface="Symbol" pitchFamily="18" charset="2"/>
              </a:rPr>
              <a:t>ks</a:t>
            </a:r>
            <a:r>
              <a:rPr lang="en-US" dirty="0" err="1" smtClean="0">
                <a:sym typeface="Symbol" pitchFamily="18" charset="2"/>
              </a:rPr>
              <a:t>er</a:t>
            </a:r>
            <a:r>
              <a:rPr lang="hr-HR" dirty="0" smtClean="0">
                <a:sym typeface="Symbol" pitchFamily="18" charset="2"/>
              </a:rPr>
              <a:t>i</a:t>
            </a:r>
            <a:endParaRPr lang="en-US" dirty="0"/>
          </a:p>
        </p:txBody>
      </p:sp>
      <p:sp>
        <p:nvSpPr>
          <p:cNvPr id="142339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566836"/>
            <a:ext cx="8069263" cy="4751413"/>
          </a:xfrm>
        </p:spPr>
        <p:txBody>
          <a:bodyPr/>
          <a:lstStyle/>
          <a:p>
            <a:pPr eaLnBrk="1" hangingPunct="1"/>
            <a:r>
              <a:rPr lang="hr-HR" sz="2400" dirty="0" smtClean="0"/>
              <a:t>neophodni za kombiniranje više valnih duljina na jedno vlakno</a:t>
            </a:r>
            <a:endParaRPr lang="en-US" sz="2200" dirty="0" smtClean="0">
              <a:sym typeface="Symbol" pitchFamily="18" charset="2"/>
            </a:endParaRP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 cstate="print"/>
          <a:srcRect t="16585" b="8293"/>
          <a:stretch>
            <a:fillRect/>
          </a:stretch>
        </p:blipFill>
        <p:spPr bwMode="auto">
          <a:xfrm>
            <a:off x="1433513" y="2760663"/>
            <a:ext cx="6402387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029508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Demultipleksori</a:t>
            </a:r>
            <a:endParaRPr lang="en-US" sz="3000" i="1"/>
          </a:p>
        </p:txBody>
      </p:sp>
      <p:grpSp>
        <p:nvGrpSpPr>
          <p:cNvPr id="143363" name="Group 3"/>
          <p:cNvGrpSpPr>
            <a:grpSpLocks/>
          </p:cNvGrpSpPr>
          <p:nvPr/>
        </p:nvGrpSpPr>
        <p:grpSpPr bwMode="auto">
          <a:xfrm>
            <a:off x="1054100" y="1404938"/>
            <a:ext cx="7078663" cy="1952625"/>
            <a:chOff x="719" y="885"/>
            <a:chExt cx="4831" cy="1230"/>
          </a:xfrm>
        </p:grpSpPr>
        <p:sp>
          <p:nvSpPr>
            <p:cNvPr id="171012" name="Rectangle 4"/>
            <p:cNvSpPr>
              <a:spLocks noChangeArrowheads="1"/>
            </p:cNvSpPr>
            <p:nvPr/>
          </p:nvSpPr>
          <p:spPr bwMode="auto">
            <a:xfrm>
              <a:off x="719" y="912"/>
              <a:ext cx="107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cs typeface="Arial" charset="0"/>
                </a:rPr>
                <a:t>Optička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  <a:cs typeface="Arial" charset="0"/>
                </a:rPr>
                <a:t>vlakna</a:t>
              </a:r>
              <a:endParaRPr lang="en-US" sz="12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143407" name="Group 5"/>
            <p:cNvGrpSpPr>
              <a:grpSpLocks/>
            </p:cNvGrpSpPr>
            <p:nvPr/>
          </p:nvGrpSpPr>
          <p:grpSpPr bwMode="auto">
            <a:xfrm>
              <a:off x="1040" y="885"/>
              <a:ext cx="4510" cy="1230"/>
              <a:chOff x="1040" y="975"/>
              <a:chExt cx="4510" cy="1230"/>
            </a:xfrm>
          </p:grpSpPr>
          <p:sp>
            <p:nvSpPr>
              <p:cNvPr id="171014" name="Line 6"/>
              <p:cNvSpPr>
                <a:spLocks noChangeShapeType="1"/>
              </p:cNvSpPr>
              <p:nvPr/>
            </p:nvSpPr>
            <p:spPr bwMode="auto">
              <a:xfrm flipH="1">
                <a:off x="4345" y="1245"/>
                <a:ext cx="102" cy="6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15" name="Line 7"/>
              <p:cNvSpPr>
                <a:spLocks noChangeShapeType="1"/>
              </p:cNvSpPr>
              <p:nvPr/>
            </p:nvSpPr>
            <p:spPr bwMode="auto">
              <a:xfrm flipH="1">
                <a:off x="4314" y="1331"/>
                <a:ext cx="100" cy="6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16" name="Line 8"/>
              <p:cNvSpPr>
                <a:spLocks noChangeShapeType="1"/>
              </p:cNvSpPr>
              <p:nvPr/>
            </p:nvSpPr>
            <p:spPr bwMode="auto">
              <a:xfrm flipH="1">
                <a:off x="4281" y="1416"/>
                <a:ext cx="101" cy="6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17" name="Line 9"/>
              <p:cNvSpPr>
                <a:spLocks noChangeShapeType="1"/>
              </p:cNvSpPr>
              <p:nvPr/>
            </p:nvSpPr>
            <p:spPr bwMode="auto">
              <a:xfrm flipH="1">
                <a:off x="4249" y="1502"/>
                <a:ext cx="102" cy="6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18" name="Line 10"/>
              <p:cNvSpPr>
                <a:spLocks noChangeShapeType="1"/>
              </p:cNvSpPr>
              <p:nvPr/>
            </p:nvSpPr>
            <p:spPr bwMode="auto">
              <a:xfrm flipH="1">
                <a:off x="4217" y="1588"/>
                <a:ext cx="102" cy="6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19" name="Line 11"/>
              <p:cNvSpPr>
                <a:spLocks noChangeShapeType="1"/>
              </p:cNvSpPr>
              <p:nvPr/>
            </p:nvSpPr>
            <p:spPr bwMode="auto">
              <a:xfrm flipH="1">
                <a:off x="4187" y="1673"/>
                <a:ext cx="100" cy="6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0" name="Line 12"/>
              <p:cNvSpPr>
                <a:spLocks noChangeShapeType="1"/>
              </p:cNvSpPr>
              <p:nvPr/>
            </p:nvSpPr>
            <p:spPr bwMode="auto">
              <a:xfrm flipH="1">
                <a:off x="4155" y="1759"/>
                <a:ext cx="102" cy="6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1" name="Line 13"/>
              <p:cNvSpPr>
                <a:spLocks noChangeShapeType="1"/>
              </p:cNvSpPr>
              <p:nvPr/>
            </p:nvSpPr>
            <p:spPr bwMode="auto">
              <a:xfrm flipH="1">
                <a:off x="4123" y="1845"/>
                <a:ext cx="102" cy="6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2" name="Line 14"/>
              <p:cNvSpPr>
                <a:spLocks noChangeShapeType="1"/>
              </p:cNvSpPr>
              <p:nvPr/>
            </p:nvSpPr>
            <p:spPr bwMode="auto">
              <a:xfrm>
                <a:off x="4345" y="1313"/>
                <a:ext cx="67" cy="1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3" name="Line 15"/>
              <p:cNvSpPr>
                <a:spLocks noChangeShapeType="1"/>
              </p:cNvSpPr>
              <p:nvPr/>
            </p:nvSpPr>
            <p:spPr bwMode="auto">
              <a:xfrm>
                <a:off x="4314" y="1400"/>
                <a:ext cx="68" cy="16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4" name="Line 16"/>
              <p:cNvSpPr>
                <a:spLocks noChangeShapeType="1"/>
              </p:cNvSpPr>
              <p:nvPr/>
            </p:nvSpPr>
            <p:spPr bwMode="auto">
              <a:xfrm>
                <a:off x="4281" y="1484"/>
                <a:ext cx="68" cy="1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5" name="Line 17"/>
              <p:cNvSpPr>
                <a:spLocks noChangeShapeType="1"/>
              </p:cNvSpPr>
              <p:nvPr/>
            </p:nvSpPr>
            <p:spPr bwMode="auto">
              <a:xfrm>
                <a:off x="4249" y="1571"/>
                <a:ext cx="7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6" name="Line 18"/>
              <p:cNvSpPr>
                <a:spLocks noChangeShapeType="1"/>
              </p:cNvSpPr>
              <p:nvPr/>
            </p:nvSpPr>
            <p:spPr bwMode="auto">
              <a:xfrm>
                <a:off x="4217" y="1656"/>
                <a:ext cx="68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7" name="Line 19"/>
              <p:cNvSpPr>
                <a:spLocks noChangeShapeType="1"/>
              </p:cNvSpPr>
              <p:nvPr/>
            </p:nvSpPr>
            <p:spPr bwMode="auto">
              <a:xfrm>
                <a:off x="4187" y="1741"/>
                <a:ext cx="69" cy="1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8" name="Line 20"/>
              <p:cNvSpPr>
                <a:spLocks noChangeShapeType="1"/>
              </p:cNvSpPr>
              <p:nvPr/>
            </p:nvSpPr>
            <p:spPr bwMode="auto">
              <a:xfrm>
                <a:off x="4155" y="1828"/>
                <a:ext cx="7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29" name="Line 21"/>
              <p:cNvSpPr>
                <a:spLocks noChangeShapeType="1"/>
              </p:cNvSpPr>
              <p:nvPr/>
            </p:nvSpPr>
            <p:spPr bwMode="auto">
              <a:xfrm>
                <a:off x="4123" y="1913"/>
                <a:ext cx="68" cy="1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0" name="Freeform 22"/>
              <p:cNvSpPr>
                <a:spLocks/>
              </p:cNvSpPr>
              <p:nvPr/>
            </p:nvSpPr>
            <p:spPr bwMode="auto">
              <a:xfrm>
                <a:off x="4092" y="1931"/>
                <a:ext cx="101" cy="85"/>
              </a:xfrm>
              <a:custGeom>
                <a:avLst/>
                <a:gdLst/>
                <a:ahLst/>
                <a:cxnLst>
                  <a:cxn ang="0">
                    <a:pos x="83" y="124"/>
                  </a:cxn>
                  <a:cxn ang="0">
                    <a:pos x="0" y="99"/>
                  </a:cxn>
                  <a:cxn ang="0">
                    <a:pos x="120" y="0"/>
                  </a:cxn>
                </a:cxnLst>
                <a:rect l="0" t="0" r="r" b="b"/>
                <a:pathLst>
                  <a:path w="120" h="124">
                    <a:moveTo>
                      <a:pt x="83" y="124"/>
                    </a:moveTo>
                    <a:lnTo>
                      <a:pt x="0" y="99"/>
                    </a:lnTo>
                    <a:lnTo>
                      <a:pt x="12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1" name="Freeform 23"/>
              <p:cNvSpPr>
                <a:spLocks/>
              </p:cNvSpPr>
              <p:nvPr/>
            </p:nvSpPr>
            <p:spPr bwMode="auto">
              <a:xfrm>
                <a:off x="4059" y="2016"/>
                <a:ext cx="103" cy="87"/>
              </a:xfrm>
              <a:custGeom>
                <a:avLst/>
                <a:gdLst/>
                <a:ahLst/>
                <a:cxnLst>
                  <a:cxn ang="0">
                    <a:pos x="83" y="125"/>
                  </a:cxn>
                  <a:cxn ang="0">
                    <a:pos x="0" y="9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25">
                    <a:moveTo>
                      <a:pt x="83" y="125"/>
                    </a:moveTo>
                    <a:lnTo>
                      <a:pt x="0" y="99"/>
                    </a:lnTo>
                    <a:lnTo>
                      <a:pt x="121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2" name="Freeform 24"/>
              <p:cNvSpPr>
                <a:spLocks/>
              </p:cNvSpPr>
              <p:nvPr/>
            </p:nvSpPr>
            <p:spPr bwMode="auto">
              <a:xfrm>
                <a:off x="4028" y="1245"/>
                <a:ext cx="489" cy="960"/>
              </a:xfrm>
              <a:custGeom>
                <a:avLst/>
                <a:gdLst/>
                <a:ahLst/>
                <a:cxnLst>
                  <a:cxn ang="0">
                    <a:pos x="499" y="0"/>
                  </a:cxn>
                  <a:cxn ang="0">
                    <a:pos x="582" y="26"/>
                  </a:cxn>
                  <a:cxn ang="0">
                    <a:pos x="166" y="1390"/>
                  </a:cxn>
                  <a:cxn ang="0">
                    <a:pos x="0" y="1339"/>
                  </a:cxn>
                  <a:cxn ang="0">
                    <a:pos x="121" y="1242"/>
                  </a:cxn>
                </a:cxnLst>
                <a:rect l="0" t="0" r="r" b="b"/>
                <a:pathLst>
                  <a:path w="582" h="1390">
                    <a:moveTo>
                      <a:pt x="499" y="0"/>
                    </a:moveTo>
                    <a:lnTo>
                      <a:pt x="582" y="26"/>
                    </a:lnTo>
                    <a:lnTo>
                      <a:pt x="166" y="1390"/>
                    </a:lnTo>
                    <a:lnTo>
                      <a:pt x="0" y="1339"/>
                    </a:lnTo>
                    <a:lnTo>
                      <a:pt x="121" y="1242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3" name="Freeform 25"/>
              <p:cNvSpPr>
                <a:spLocks/>
              </p:cNvSpPr>
              <p:nvPr/>
            </p:nvSpPr>
            <p:spPr bwMode="auto">
              <a:xfrm>
                <a:off x="3182" y="1250"/>
                <a:ext cx="146" cy="955"/>
              </a:xfrm>
              <a:custGeom>
                <a:avLst/>
                <a:gdLst/>
                <a:ahLst/>
                <a:cxnLst>
                  <a:cxn ang="0">
                    <a:pos x="173" y="0"/>
                  </a:cxn>
                  <a:cxn ang="0">
                    <a:pos x="137" y="72"/>
                  </a:cxn>
                  <a:cxn ang="0">
                    <a:pos x="105" y="145"/>
                  </a:cxn>
                  <a:cxn ang="0">
                    <a:pos x="77" y="220"/>
                  </a:cxn>
                  <a:cxn ang="0">
                    <a:pos x="54" y="296"/>
                  </a:cxn>
                  <a:cxn ang="0">
                    <a:pos x="35" y="375"/>
                  </a:cxn>
                  <a:cxn ang="0">
                    <a:pos x="20" y="453"/>
                  </a:cxn>
                  <a:cxn ang="0">
                    <a:pos x="9" y="531"/>
                  </a:cxn>
                  <a:cxn ang="0">
                    <a:pos x="2" y="612"/>
                  </a:cxn>
                  <a:cxn ang="0">
                    <a:pos x="0" y="692"/>
                  </a:cxn>
                  <a:cxn ang="0">
                    <a:pos x="2" y="771"/>
                  </a:cxn>
                  <a:cxn ang="0">
                    <a:pos x="9" y="852"/>
                  </a:cxn>
                  <a:cxn ang="0">
                    <a:pos x="20" y="930"/>
                  </a:cxn>
                  <a:cxn ang="0">
                    <a:pos x="35" y="1009"/>
                  </a:cxn>
                  <a:cxn ang="0">
                    <a:pos x="54" y="1087"/>
                  </a:cxn>
                  <a:cxn ang="0">
                    <a:pos x="77" y="1163"/>
                  </a:cxn>
                  <a:cxn ang="0">
                    <a:pos x="105" y="1238"/>
                  </a:cxn>
                  <a:cxn ang="0">
                    <a:pos x="137" y="1312"/>
                  </a:cxn>
                  <a:cxn ang="0">
                    <a:pos x="173" y="1383"/>
                  </a:cxn>
                </a:cxnLst>
                <a:rect l="0" t="0" r="r" b="b"/>
                <a:pathLst>
                  <a:path w="173" h="1383">
                    <a:moveTo>
                      <a:pt x="173" y="0"/>
                    </a:moveTo>
                    <a:lnTo>
                      <a:pt x="137" y="72"/>
                    </a:lnTo>
                    <a:lnTo>
                      <a:pt x="105" y="145"/>
                    </a:lnTo>
                    <a:lnTo>
                      <a:pt x="77" y="220"/>
                    </a:lnTo>
                    <a:lnTo>
                      <a:pt x="54" y="296"/>
                    </a:lnTo>
                    <a:lnTo>
                      <a:pt x="35" y="375"/>
                    </a:lnTo>
                    <a:lnTo>
                      <a:pt x="20" y="453"/>
                    </a:lnTo>
                    <a:lnTo>
                      <a:pt x="9" y="531"/>
                    </a:lnTo>
                    <a:lnTo>
                      <a:pt x="2" y="612"/>
                    </a:lnTo>
                    <a:lnTo>
                      <a:pt x="0" y="692"/>
                    </a:lnTo>
                    <a:lnTo>
                      <a:pt x="2" y="771"/>
                    </a:lnTo>
                    <a:lnTo>
                      <a:pt x="9" y="852"/>
                    </a:lnTo>
                    <a:lnTo>
                      <a:pt x="20" y="930"/>
                    </a:lnTo>
                    <a:lnTo>
                      <a:pt x="35" y="1009"/>
                    </a:lnTo>
                    <a:lnTo>
                      <a:pt x="54" y="1087"/>
                    </a:lnTo>
                    <a:lnTo>
                      <a:pt x="77" y="1163"/>
                    </a:lnTo>
                    <a:lnTo>
                      <a:pt x="105" y="1238"/>
                    </a:lnTo>
                    <a:lnTo>
                      <a:pt x="137" y="1312"/>
                    </a:lnTo>
                    <a:lnTo>
                      <a:pt x="173" y="1383"/>
                    </a:lnTo>
                  </a:path>
                </a:pathLst>
              </a:custGeom>
              <a:solidFill>
                <a:srgbClr val="CC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4" name="Freeform 26"/>
              <p:cNvSpPr>
                <a:spLocks/>
              </p:cNvSpPr>
              <p:nvPr/>
            </p:nvSpPr>
            <p:spPr bwMode="auto">
              <a:xfrm>
                <a:off x="3328" y="1250"/>
                <a:ext cx="144" cy="9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72"/>
                  </a:cxn>
                  <a:cxn ang="0">
                    <a:pos x="68" y="145"/>
                  </a:cxn>
                  <a:cxn ang="0">
                    <a:pos x="96" y="220"/>
                  </a:cxn>
                  <a:cxn ang="0">
                    <a:pos x="119" y="296"/>
                  </a:cxn>
                  <a:cxn ang="0">
                    <a:pos x="138" y="375"/>
                  </a:cxn>
                  <a:cxn ang="0">
                    <a:pos x="153" y="453"/>
                  </a:cxn>
                  <a:cxn ang="0">
                    <a:pos x="164" y="531"/>
                  </a:cxn>
                  <a:cxn ang="0">
                    <a:pos x="171" y="612"/>
                  </a:cxn>
                  <a:cxn ang="0">
                    <a:pos x="173" y="692"/>
                  </a:cxn>
                  <a:cxn ang="0">
                    <a:pos x="171" y="771"/>
                  </a:cxn>
                  <a:cxn ang="0">
                    <a:pos x="164" y="852"/>
                  </a:cxn>
                  <a:cxn ang="0">
                    <a:pos x="153" y="930"/>
                  </a:cxn>
                  <a:cxn ang="0">
                    <a:pos x="138" y="1009"/>
                  </a:cxn>
                  <a:cxn ang="0">
                    <a:pos x="119" y="1087"/>
                  </a:cxn>
                  <a:cxn ang="0">
                    <a:pos x="96" y="1163"/>
                  </a:cxn>
                  <a:cxn ang="0">
                    <a:pos x="68" y="1238"/>
                  </a:cxn>
                  <a:cxn ang="0">
                    <a:pos x="36" y="1312"/>
                  </a:cxn>
                  <a:cxn ang="0">
                    <a:pos x="0" y="1383"/>
                  </a:cxn>
                </a:cxnLst>
                <a:rect l="0" t="0" r="r" b="b"/>
                <a:pathLst>
                  <a:path w="173" h="1383">
                    <a:moveTo>
                      <a:pt x="0" y="0"/>
                    </a:moveTo>
                    <a:lnTo>
                      <a:pt x="36" y="72"/>
                    </a:lnTo>
                    <a:lnTo>
                      <a:pt x="68" y="145"/>
                    </a:lnTo>
                    <a:lnTo>
                      <a:pt x="96" y="220"/>
                    </a:lnTo>
                    <a:lnTo>
                      <a:pt x="119" y="296"/>
                    </a:lnTo>
                    <a:lnTo>
                      <a:pt x="138" y="375"/>
                    </a:lnTo>
                    <a:lnTo>
                      <a:pt x="153" y="453"/>
                    </a:lnTo>
                    <a:lnTo>
                      <a:pt x="164" y="531"/>
                    </a:lnTo>
                    <a:lnTo>
                      <a:pt x="171" y="612"/>
                    </a:lnTo>
                    <a:lnTo>
                      <a:pt x="173" y="692"/>
                    </a:lnTo>
                    <a:lnTo>
                      <a:pt x="171" y="771"/>
                    </a:lnTo>
                    <a:lnTo>
                      <a:pt x="164" y="852"/>
                    </a:lnTo>
                    <a:lnTo>
                      <a:pt x="153" y="930"/>
                    </a:lnTo>
                    <a:lnTo>
                      <a:pt x="138" y="1009"/>
                    </a:lnTo>
                    <a:lnTo>
                      <a:pt x="119" y="1087"/>
                    </a:lnTo>
                    <a:lnTo>
                      <a:pt x="96" y="1163"/>
                    </a:lnTo>
                    <a:lnTo>
                      <a:pt x="68" y="1238"/>
                    </a:lnTo>
                    <a:lnTo>
                      <a:pt x="36" y="1312"/>
                    </a:lnTo>
                    <a:lnTo>
                      <a:pt x="0" y="1383"/>
                    </a:lnTo>
                  </a:path>
                </a:pathLst>
              </a:custGeom>
              <a:solidFill>
                <a:srgbClr val="CC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5" name="Freeform 27"/>
              <p:cNvSpPr>
                <a:spLocks/>
              </p:cNvSpPr>
              <p:nvPr/>
            </p:nvSpPr>
            <p:spPr bwMode="auto">
              <a:xfrm>
                <a:off x="3328" y="1548"/>
                <a:ext cx="871" cy="2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38" y="346"/>
                  </a:cxn>
                  <a:cxn ang="0">
                    <a:pos x="0" y="173"/>
                  </a:cxn>
                </a:cxnLst>
                <a:rect l="0" t="0" r="r" b="b"/>
                <a:pathLst>
                  <a:path w="1038" h="346">
                    <a:moveTo>
                      <a:pt x="0" y="0"/>
                    </a:moveTo>
                    <a:lnTo>
                      <a:pt x="1038" y="346"/>
                    </a:lnTo>
                    <a:lnTo>
                      <a:pt x="0" y="17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6" name="Freeform 28"/>
              <p:cNvSpPr>
                <a:spLocks/>
              </p:cNvSpPr>
              <p:nvPr/>
            </p:nvSpPr>
            <p:spPr bwMode="auto">
              <a:xfrm>
                <a:off x="2237" y="1966"/>
                <a:ext cx="1091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8" y="0"/>
                  </a:cxn>
                  <a:cxn ang="0">
                    <a:pos x="0" y="0"/>
                  </a:cxn>
                  <a:cxn ang="0">
                    <a:pos x="602" y="0"/>
                  </a:cxn>
                </a:cxnLst>
                <a:rect l="0" t="0" r="r" b="b"/>
                <a:pathLst>
                  <a:path w="1298">
                    <a:moveTo>
                      <a:pt x="0" y="0"/>
                    </a:moveTo>
                    <a:lnTo>
                      <a:pt x="1298" y="0"/>
                    </a:lnTo>
                    <a:lnTo>
                      <a:pt x="0" y="0"/>
                    </a:lnTo>
                    <a:lnTo>
                      <a:pt x="602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7" name="Freeform 29"/>
              <p:cNvSpPr>
                <a:spLocks/>
              </p:cNvSpPr>
              <p:nvPr/>
            </p:nvSpPr>
            <p:spPr bwMode="auto">
              <a:xfrm>
                <a:off x="2736" y="1948"/>
                <a:ext cx="47" cy="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26"/>
                  </a:cxn>
                  <a:cxn ang="0">
                    <a:pos x="0" y="53"/>
                  </a:cxn>
                  <a:cxn ang="0">
                    <a:pos x="0" y="0"/>
                  </a:cxn>
                </a:cxnLst>
                <a:rect l="0" t="0" r="r" b="b"/>
                <a:pathLst>
                  <a:path w="53" h="53">
                    <a:moveTo>
                      <a:pt x="0" y="0"/>
                    </a:moveTo>
                    <a:lnTo>
                      <a:pt x="53" y="26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8" name="Line 30"/>
              <p:cNvSpPr>
                <a:spLocks noChangeShapeType="1"/>
              </p:cNvSpPr>
              <p:nvPr/>
            </p:nvSpPr>
            <p:spPr bwMode="auto">
              <a:xfrm flipV="1">
                <a:off x="3328" y="1787"/>
                <a:ext cx="871" cy="17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39" name="Freeform 31"/>
              <p:cNvSpPr>
                <a:spLocks/>
              </p:cNvSpPr>
              <p:nvPr/>
            </p:nvSpPr>
            <p:spPr bwMode="auto">
              <a:xfrm>
                <a:off x="2237" y="1667"/>
                <a:ext cx="1091" cy="1"/>
              </a:xfrm>
              <a:custGeom>
                <a:avLst/>
                <a:gdLst/>
                <a:ahLst/>
                <a:cxnLst>
                  <a:cxn ang="0">
                    <a:pos x="1298" y="0"/>
                  </a:cxn>
                  <a:cxn ang="0">
                    <a:pos x="0" y="0"/>
                  </a:cxn>
                  <a:cxn ang="0">
                    <a:pos x="1298" y="0"/>
                  </a:cxn>
                  <a:cxn ang="0">
                    <a:pos x="696" y="0"/>
                  </a:cxn>
                </a:cxnLst>
                <a:rect l="0" t="0" r="r" b="b"/>
                <a:pathLst>
                  <a:path w="1298">
                    <a:moveTo>
                      <a:pt x="1298" y="0"/>
                    </a:moveTo>
                    <a:lnTo>
                      <a:pt x="0" y="0"/>
                    </a:lnTo>
                    <a:lnTo>
                      <a:pt x="1298" y="0"/>
                    </a:lnTo>
                    <a:lnTo>
                      <a:pt x="69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0" name="Freeform 32"/>
              <p:cNvSpPr>
                <a:spLocks/>
              </p:cNvSpPr>
              <p:nvPr/>
            </p:nvSpPr>
            <p:spPr bwMode="auto">
              <a:xfrm>
                <a:off x="2783" y="1649"/>
                <a:ext cx="44" cy="37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26"/>
                  </a:cxn>
                  <a:cxn ang="0">
                    <a:pos x="53" y="53"/>
                  </a:cxn>
                  <a:cxn ang="0">
                    <a:pos x="53" y="0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0" y="26"/>
                    </a:lnTo>
                    <a:lnTo>
                      <a:pt x="53" y="5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1" name="Freeform 33"/>
              <p:cNvSpPr>
                <a:spLocks/>
              </p:cNvSpPr>
              <p:nvPr/>
            </p:nvSpPr>
            <p:spPr bwMode="auto">
              <a:xfrm>
                <a:off x="2237" y="1548"/>
                <a:ext cx="1091" cy="1"/>
              </a:xfrm>
              <a:custGeom>
                <a:avLst/>
                <a:gdLst/>
                <a:ahLst/>
                <a:cxnLst>
                  <a:cxn ang="0">
                    <a:pos x="1298" y="0"/>
                  </a:cxn>
                  <a:cxn ang="0">
                    <a:pos x="0" y="0"/>
                  </a:cxn>
                  <a:cxn ang="0">
                    <a:pos x="1298" y="0"/>
                  </a:cxn>
                  <a:cxn ang="0">
                    <a:pos x="696" y="0"/>
                  </a:cxn>
                </a:cxnLst>
                <a:rect l="0" t="0" r="r" b="b"/>
                <a:pathLst>
                  <a:path w="1298">
                    <a:moveTo>
                      <a:pt x="1298" y="0"/>
                    </a:moveTo>
                    <a:lnTo>
                      <a:pt x="0" y="0"/>
                    </a:lnTo>
                    <a:lnTo>
                      <a:pt x="1298" y="0"/>
                    </a:lnTo>
                    <a:lnTo>
                      <a:pt x="69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2" name="Freeform 34"/>
              <p:cNvSpPr>
                <a:spLocks/>
              </p:cNvSpPr>
              <p:nvPr/>
            </p:nvSpPr>
            <p:spPr bwMode="auto">
              <a:xfrm>
                <a:off x="2783" y="1530"/>
                <a:ext cx="44" cy="37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26"/>
                  </a:cxn>
                  <a:cxn ang="0">
                    <a:pos x="53" y="53"/>
                  </a:cxn>
                  <a:cxn ang="0">
                    <a:pos x="53" y="0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0" y="26"/>
                    </a:lnTo>
                    <a:lnTo>
                      <a:pt x="53" y="5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3" name="Freeform 35"/>
              <p:cNvSpPr>
                <a:spLocks/>
              </p:cNvSpPr>
              <p:nvPr/>
            </p:nvSpPr>
            <p:spPr bwMode="auto">
              <a:xfrm>
                <a:off x="2237" y="1429"/>
                <a:ext cx="1091" cy="0"/>
              </a:xfrm>
              <a:custGeom>
                <a:avLst/>
                <a:gdLst/>
                <a:ahLst/>
                <a:cxnLst>
                  <a:cxn ang="0">
                    <a:pos x="1298" y="0"/>
                  </a:cxn>
                  <a:cxn ang="0">
                    <a:pos x="0" y="0"/>
                  </a:cxn>
                  <a:cxn ang="0">
                    <a:pos x="1298" y="0"/>
                  </a:cxn>
                  <a:cxn ang="0">
                    <a:pos x="696" y="0"/>
                  </a:cxn>
                </a:cxnLst>
                <a:rect l="0" t="0" r="r" b="b"/>
                <a:pathLst>
                  <a:path w="1298">
                    <a:moveTo>
                      <a:pt x="1298" y="0"/>
                    </a:moveTo>
                    <a:lnTo>
                      <a:pt x="0" y="0"/>
                    </a:lnTo>
                    <a:lnTo>
                      <a:pt x="1298" y="0"/>
                    </a:lnTo>
                    <a:lnTo>
                      <a:pt x="69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4" name="Freeform 36"/>
              <p:cNvSpPr>
                <a:spLocks/>
              </p:cNvSpPr>
              <p:nvPr/>
            </p:nvSpPr>
            <p:spPr bwMode="auto">
              <a:xfrm>
                <a:off x="2783" y="1411"/>
                <a:ext cx="44" cy="36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26"/>
                  </a:cxn>
                  <a:cxn ang="0">
                    <a:pos x="53" y="53"/>
                  </a:cxn>
                  <a:cxn ang="0">
                    <a:pos x="53" y="0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0" y="26"/>
                    </a:lnTo>
                    <a:lnTo>
                      <a:pt x="53" y="5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5" name="Line 37"/>
              <p:cNvSpPr>
                <a:spLocks noChangeShapeType="1"/>
              </p:cNvSpPr>
              <p:nvPr/>
            </p:nvSpPr>
            <p:spPr bwMode="auto">
              <a:xfrm flipH="1" flipV="1">
                <a:off x="3328" y="1429"/>
                <a:ext cx="871" cy="35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6" name="Rectangle 38"/>
              <p:cNvSpPr>
                <a:spLocks noChangeArrowheads="1"/>
              </p:cNvSpPr>
              <p:nvPr/>
            </p:nvSpPr>
            <p:spPr bwMode="auto">
              <a:xfrm>
                <a:off x="1765" y="1400"/>
                <a:ext cx="472" cy="59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7" name="Rectangle 39"/>
              <p:cNvSpPr>
                <a:spLocks noChangeArrowheads="1"/>
              </p:cNvSpPr>
              <p:nvPr/>
            </p:nvSpPr>
            <p:spPr bwMode="auto">
              <a:xfrm>
                <a:off x="1765" y="1638"/>
                <a:ext cx="472" cy="60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8" name="Rectangle 40"/>
              <p:cNvSpPr>
                <a:spLocks noChangeArrowheads="1"/>
              </p:cNvSpPr>
              <p:nvPr/>
            </p:nvSpPr>
            <p:spPr bwMode="auto">
              <a:xfrm>
                <a:off x="1765" y="1519"/>
                <a:ext cx="472" cy="59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49" name="Rectangle 41"/>
              <p:cNvSpPr>
                <a:spLocks noChangeArrowheads="1"/>
              </p:cNvSpPr>
              <p:nvPr/>
            </p:nvSpPr>
            <p:spPr bwMode="auto">
              <a:xfrm>
                <a:off x="1761" y="1937"/>
                <a:ext cx="470" cy="59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50" name="Rectangle 42"/>
              <p:cNvSpPr>
                <a:spLocks noChangeArrowheads="1"/>
              </p:cNvSpPr>
              <p:nvPr/>
            </p:nvSpPr>
            <p:spPr bwMode="auto">
              <a:xfrm>
                <a:off x="3135" y="975"/>
                <a:ext cx="340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defRPr/>
                </a:pPr>
                <a:r>
                  <a:rPr lang="en-US" sz="2000" dirty="0" err="1">
                    <a:solidFill>
                      <a:schemeClr val="bg1"/>
                    </a:solidFill>
                    <a:latin typeface="+mj-lt"/>
                    <a:cs typeface="Arial" charset="0"/>
                  </a:rPr>
                  <a:t>Leća</a:t>
                </a:r>
                <a:endParaRPr lang="en-US" sz="1200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51" name="Rectangle 43"/>
              <p:cNvSpPr>
                <a:spLocks noChangeArrowheads="1"/>
              </p:cNvSpPr>
              <p:nvPr/>
            </p:nvSpPr>
            <p:spPr bwMode="auto">
              <a:xfrm>
                <a:off x="3805" y="982"/>
                <a:ext cx="174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defRPr/>
                </a:pPr>
                <a:r>
                  <a:rPr lang="en-US" sz="2000" dirty="0" err="1">
                    <a:solidFill>
                      <a:schemeClr val="bg1"/>
                    </a:solidFill>
                    <a:latin typeface="+mj-lt"/>
                    <a:cs typeface="Arial" charset="0"/>
                  </a:rPr>
                  <a:t>Silicijska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Arial" charset="0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+mj-lt"/>
                    <a:cs typeface="Arial" charset="0"/>
                  </a:rPr>
                  <a:t>ogibna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Arial" charset="0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+mj-lt"/>
                    <a:cs typeface="Arial" charset="0"/>
                  </a:rPr>
                  <a:t>rešetka</a:t>
                </a:r>
                <a:r>
                  <a:rPr lang="en-US" sz="1200" dirty="0">
                    <a:solidFill>
                      <a:schemeClr val="bg1"/>
                    </a:solidFill>
                    <a:latin typeface="+mj-lt"/>
                    <a:cs typeface="Arial" charset="0"/>
                  </a:rPr>
                  <a:t> </a:t>
                </a:r>
              </a:p>
            </p:txBody>
          </p:sp>
          <p:sp>
            <p:nvSpPr>
              <p:cNvPr id="171052" name="AutoShape 44"/>
              <p:cNvSpPr>
                <a:spLocks noChangeArrowheads="1"/>
              </p:cNvSpPr>
              <p:nvPr/>
            </p:nvSpPr>
            <p:spPr bwMode="auto">
              <a:xfrm>
                <a:off x="1925" y="1148"/>
                <a:ext cx="135" cy="185"/>
              </a:xfrm>
              <a:prstGeom prst="downArrow">
                <a:avLst>
                  <a:gd name="adj1" fmla="val 50000"/>
                  <a:gd name="adj2" fmla="val 34007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1053" name="Text Box 45"/>
              <p:cNvSpPr txBox="1">
                <a:spLocks noChangeArrowheads="1"/>
              </p:cNvSpPr>
              <p:nvPr/>
            </p:nvSpPr>
            <p:spPr bwMode="auto">
              <a:xfrm>
                <a:off x="1393" y="1303"/>
                <a:ext cx="402" cy="3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5000"/>
                  </a:spcBef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1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5000"/>
                  </a:spcBef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2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5000"/>
                  </a:spcBef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3</a:t>
                </a:r>
                <a:endParaRPr lang="en-US" sz="1400" dirty="0">
                  <a:solidFill>
                    <a:schemeClr val="bg1"/>
                  </a:solidFill>
                  <a:latin typeface="Symbol" pitchFamily="18" charset="2"/>
                  <a:cs typeface="Arial" charset="0"/>
                </a:endParaRPr>
              </a:p>
            </p:txBody>
          </p:sp>
          <p:sp>
            <p:nvSpPr>
              <p:cNvPr id="171054" name="Text Box 46"/>
              <p:cNvSpPr txBox="1">
                <a:spLocks noChangeArrowheads="1"/>
              </p:cNvSpPr>
              <p:nvPr/>
            </p:nvSpPr>
            <p:spPr bwMode="auto">
              <a:xfrm>
                <a:off x="1040" y="1842"/>
                <a:ext cx="689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"/>
                  </a:spcBef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1</a:t>
                </a: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+l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2 </a:t>
                </a:r>
                <a:r>
                  <a:rPr lang="en-US" sz="14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+l</a:t>
                </a:r>
                <a:r>
                  <a:rPr lang="en-US" sz="1400" baseline="-25000" dirty="0">
                    <a:solidFill>
                      <a:schemeClr val="bg1"/>
                    </a:solidFill>
                    <a:latin typeface="Symbol" pitchFamily="18" charset="2"/>
                    <a:cs typeface="Arial" charset="0"/>
                  </a:rPr>
                  <a:t>3</a:t>
                </a:r>
                <a:endParaRPr lang="en-US" sz="1400" dirty="0">
                  <a:solidFill>
                    <a:schemeClr val="bg1"/>
                  </a:solidFill>
                  <a:latin typeface="Symbol" pitchFamily="18" charset="2"/>
                  <a:cs typeface="Arial" charset="0"/>
                </a:endParaRPr>
              </a:p>
            </p:txBody>
          </p:sp>
        </p:grpSp>
      </p:grpSp>
      <p:sp>
        <p:nvSpPr>
          <p:cNvPr id="171055" name="Rectangle 47"/>
          <p:cNvSpPr>
            <a:spLocks noChangeArrowheads="1"/>
          </p:cNvSpPr>
          <p:nvPr/>
        </p:nvSpPr>
        <p:spPr bwMode="auto">
          <a:xfrm>
            <a:off x="3584575" y="4621213"/>
            <a:ext cx="2995613" cy="1477962"/>
          </a:xfrm>
          <a:prstGeom prst="rect">
            <a:avLst/>
          </a:prstGeom>
          <a:solidFill>
            <a:srgbClr val="CC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56" name="Line 48"/>
          <p:cNvSpPr>
            <a:spLocks noChangeShapeType="1"/>
          </p:cNvSpPr>
          <p:nvPr/>
        </p:nvSpPr>
        <p:spPr bwMode="auto">
          <a:xfrm flipH="1">
            <a:off x="6342063" y="4637088"/>
            <a:ext cx="133350" cy="1047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57" name="Line 49"/>
          <p:cNvSpPr>
            <a:spLocks noChangeShapeType="1"/>
          </p:cNvSpPr>
          <p:nvPr/>
        </p:nvSpPr>
        <p:spPr bwMode="auto">
          <a:xfrm flipH="1">
            <a:off x="6299200" y="4768850"/>
            <a:ext cx="131763" cy="1031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58" name="Line 50"/>
          <p:cNvSpPr>
            <a:spLocks noChangeShapeType="1"/>
          </p:cNvSpPr>
          <p:nvPr/>
        </p:nvSpPr>
        <p:spPr bwMode="auto">
          <a:xfrm flipH="1">
            <a:off x="6257925" y="4897438"/>
            <a:ext cx="133350" cy="1047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59" name="Line 51"/>
          <p:cNvSpPr>
            <a:spLocks noChangeShapeType="1"/>
          </p:cNvSpPr>
          <p:nvPr/>
        </p:nvSpPr>
        <p:spPr bwMode="auto">
          <a:xfrm flipH="1">
            <a:off x="6216650" y="5029200"/>
            <a:ext cx="133350" cy="1047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0" name="Line 52"/>
          <p:cNvSpPr>
            <a:spLocks noChangeShapeType="1"/>
          </p:cNvSpPr>
          <p:nvPr/>
        </p:nvSpPr>
        <p:spPr bwMode="auto">
          <a:xfrm flipH="1">
            <a:off x="6176963" y="5159375"/>
            <a:ext cx="131762" cy="1047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1" name="Line 53"/>
          <p:cNvSpPr>
            <a:spLocks noChangeShapeType="1"/>
          </p:cNvSpPr>
          <p:nvPr/>
        </p:nvSpPr>
        <p:spPr bwMode="auto">
          <a:xfrm flipH="1">
            <a:off x="6134100" y="5289550"/>
            <a:ext cx="131763" cy="1031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2" name="Line 54"/>
          <p:cNvSpPr>
            <a:spLocks noChangeShapeType="1"/>
          </p:cNvSpPr>
          <p:nvPr/>
        </p:nvSpPr>
        <p:spPr bwMode="auto">
          <a:xfrm flipH="1">
            <a:off x="6092825" y="5421313"/>
            <a:ext cx="133350" cy="1031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3" name="Line 55"/>
          <p:cNvSpPr>
            <a:spLocks noChangeShapeType="1"/>
          </p:cNvSpPr>
          <p:nvPr/>
        </p:nvSpPr>
        <p:spPr bwMode="auto">
          <a:xfrm flipH="1">
            <a:off x="6051550" y="5551488"/>
            <a:ext cx="131763" cy="1031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4" name="Line 56"/>
          <p:cNvSpPr>
            <a:spLocks noChangeShapeType="1"/>
          </p:cNvSpPr>
          <p:nvPr/>
        </p:nvSpPr>
        <p:spPr bwMode="auto">
          <a:xfrm>
            <a:off x="6342063" y="4741863"/>
            <a:ext cx="88900" cy="269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5" name="Line 57"/>
          <p:cNvSpPr>
            <a:spLocks noChangeShapeType="1"/>
          </p:cNvSpPr>
          <p:nvPr/>
        </p:nvSpPr>
        <p:spPr bwMode="auto">
          <a:xfrm>
            <a:off x="6299200" y="4872038"/>
            <a:ext cx="92075" cy="254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6" name="Line 58"/>
          <p:cNvSpPr>
            <a:spLocks noChangeShapeType="1"/>
          </p:cNvSpPr>
          <p:nvPr/>
        </p:nvSpPr>
        <p:spPr bwMode="auto">
          <a:xfrm>
            <a:off x="6257925" y="5002213"/>
            <a:ext cx="92075" cy="269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7" name="Line 59"/>
          <p:cNvSpPr>
            <a:spLocks noChangeShapeType="1"/>
          </p:cNvSpPr>
          <p:nvPr/>
        </p:nvSpPr>
        <p:spPr bwMode="auto">
          <a:xfrm>
            <a:off x="6216650" y="5133975"/>
            <a:ext cx="92075" cy="254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8" name="Line 60"/>
          <p:cNvSpPr>
            <a:spLocks noChangeShapeType="1"/>
          </p:cNvSpPr>
          <p:nvPr/>
        </p:nvSpPr>
        <p:spPr bwMode="auto">
          <a:xfrm>
            <a:off x="6176963" y="5264150"/>
            <a:ext cx="88900" cy="254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69" name="Line 61"/>
          <p:cNvSpPr>
            <a:spLocks noChangeShapeType="1"/>
          </p:cNvSpPr>
          <p:nvPr/>
        </p:nvSpPr>
        <p:spPr bwMode="auto">
          <a:xfrm>
            <a:off x="6134100" y="5392738"/>
            <a:ext cx="92075" cy="285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0" name="Line 62"/>
          <p:cNvSpPr>
            <a:spLocks noChangeShapeType="1"/>
          </p:cNvSpPr>
          <p:nvPr/>
        </p:nvSpPr>
        <p:spPr bwMode="auto">
          <a:xfrm>
            <a:off x="6092825" y="5524500"/>
            <a:ext cx="90488" cy="269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1" name="Line 63"/>
          <p:cNvSpPr>
            <a:spLocks noChangeShapeType="1"/>
          </p:cNvSpPr>
          <p:nvPr/>
        </p:nvSpPr>
        <p:spPr bwMode="auto">
          <a:xfrm>
            <a:off x="6051550" y="5654675"/>
            <a:ext cx="90488" cy="269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2" name="Freeform 64"/>
          <p:cNvSpPr>
            <a:spLocks/>
          </p:cNvSpPr>
          <p:nvPr/>
        </p:nvSpPr>
        <p:spPr bwMode="auto">
          <a:xfrm>
            <a:off x="6010275" y="5681663"/>
            <a:ext cx="131763" cy="130175"/>
          </a:xfrm>
          <a:custGeom>
            <a:avLst/>
            <a:gdLst/>
            <a:ahLst/>
            <a:cxnLst>
              <a:cxn ang="0">
                <a:pos x="83" y="124"/>
              </a:cxn>
              <a:cxn ang="0">
                <a:pos x="0" y="99"/>
              </a:cxn>
              <a:cxn ang="0">
                <a:pos x="120" y="0"/>
              </a:cxn>
            </a:cxnLst>
            <a:rect l="0" t="0" r="r" b="b"/>
            <a:pathLst>
              <a:path w="120" h="124">
                <a:moveTo>
                  <a:pt x="83" y="124"/>
                </a:moveTo>
                <a:lnTo>
                  <a:pt x="0" y="99"/>
                </a:lnTo>
                <a:lnTo>
                  <a:pt x="12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3" name="Freeform 65"/>
          <p:cNvSpPr>
            <a:spLocks/>
          </p:cNvSpPr>
          <p:nvPr/>
        </p:nvSpPr>
        <p:spPr bwMode="auto">
          <a:xfrm>
            <a:off x="5969000" y="5811838"/>
            <a:ext cx="133350" cy="131762"/>
          </a:xfrm>
          <a:custGeom>
            <a:avLst/>
            <a:gdLst/>
            <a:ahLst/>
            <a:cxnLst>
              <a:cxn ang="0">
                <a:pos x="83" y="125"/>
              </a:cxn>
              <a:cxn ang="0">
                <a:pos x="0" y="99"/>
              </a:cxn>
              <a:cxn ang="0">
                <a:pos x="121" y="0"/>
              </a:cxn>
            </a:cxnLst>
            <a:rect l="0" t="0" r="r" b="b"/>
            <a:pathLst>
              <a:path w="121" h="125">
                <a:moveTo>
                  <a:pt x="83" y="125"/>
                </a:moveTo>
                <a:lnTo>
                  <a:pt x="0" y="99"/>
                </a:lnTo>
                <a:lnTo>
                  <a:pt x="121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4" name="Freeform 66"/>
          <p:cNvSpPr>
            <a:spLocks/>
          </p:cNvSpPr>
          <p:nvPr/>
        </p:nvSpPr>
        <p:spPr bwMode="auto">
          <a:xfrm>
            <a:off x="5927725" y="4637088"/>
            <a:ext cx="638175" cy="1462087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582" y="26"/>
              </a:cxn>
              <a:cxn ang="0">
                <a:pos x="166" y="1390"/>
              </a:cxn>
              <a:cxn ang="0">
                <a:pos x="0" y="1340"/>
              </a:cxn>
              <a:cxn ang="0">
                <a:pos x="121" y="1242"/>
              </a:cxn>
            </a:cxnLst>
            <a:rect l="0" t="0" r="r" b="b"/>
            <a:pathLst>
              <a:path w="582" h="1390">
                <a:moveTo>
                  <a:pt x="499" y="0"/>
                </a:moveTo>
                <a:lnTo>
                  <a:pt x="582" y="26"/>
                </a:lnTo>
                <a:lnTo>
                  <a:pt x="166" y="1390"/>
                </a:lnTo>
                <a:lnTo>
                  <a:pt x="0" y="1340"/>
                </a:lnTo>
                <a:lnTo>
                  <a:pt x="121" y="1242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5" name="Rectangle 67"/>
          <p:cNvSpPr>
            <a:spLocks noChangeArrowheads="1"/>
          </p:cNvSpPr>
          <p:nvPr/>
        </p:nvSpPr>
        <p:spPr bwMode="auto">
          <a:xfrm>
            <a:off x="2967038" y="4872038"/>
            <a:ext cx="617537" cy="90487"/>
          </a:xfrm>
          <a:prstGeom prst="rect">
            <a:avLst/>
          </a:prstGeom>
          <a:solidFill>
            <a:srgbClr val="FFFF66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6" name="Rectangle 68"/>
          <p:cNvSpPr>
            <a:spLocks noChangeArrowheads="1"/>
          </p:cNvSpPr>
          <p:nvPr/>
        </p:nvSpPr>
        <p:spPr bwMode="auto">
          <a:xfrm>
            <a:off x="2967038" y="5237163"/>
            <a:ext cx="617537" cy="90487"/>
          </a:xfrm>
          <a:prstGeom prst="rect">
            <a:avLst/>
          </a:prstGeom>
          <a:solidFill>
            <a:srgbClr val="FFFF66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7" name="Rectangle 69"/>
          <p:cNvSpPr>
            <a:spLocks noChangeArrowheads="1"/>
          </p:cNvSpPr>
          <p:nvPr/>
        </p:nvSpPr>
        <p:spPr bwMode="auto">
          <a:xfrm>
            <a:off x="2967038" y="5054600"/>
            <a:ext cx="617537" cy="90488"/>
          </a:xfrm>
          <a:prstGeom prst="rect">
            <a:avLst/>
          </a:prstGeom>
          <a:solidFill>
            <a:srgbClr val="FFFF66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8" name="Rectangle 70"/>
          <p:cNvSpPr>
            <a:spLocks noChangeArrowheads="1"/>
          </p:cNvSpPr>
          <p:nvPr/>
        </p:nvSpPr>
        <p:spPr bwMode="auto">
          <a:xfrm>
            <a:off x="2967038" y="5691188"/>
            <a:ext cx="617537" cy="90487"/>
          </a:xfrm>
          <a:prstGeom prst="rect">
            <a:avLst/>
          </a:prstGeom>
          <a:solidFill>
            <a:srgbClr val="FFFF66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79" name="Freeform 71"/>
          <p:cNvSpPr>
            <a:spLocks/>
          </p:cNvSpPr>
          <p:nvPr/>
        </p:nvSpPr>
        <p:spPr bwMode="auto">
          <a:xfrm>
            <a:off x="4249738" y="5462588"/>
            <a:ext cx="1900237" cy="273050"/>
          </a:xfrm>
          <a:custGeom>
            <a:avLst/>
            <a:gdLst/>
            <a:ahLst/>
            <a:cxnLst>
              <a:cxn ang="0">
                <a:pos x="0" y="260"/>
              </a:cxn>
              <a:cxn ang="0">
                <a:pos x="33" y="260"/>
              </a:cxn>
              <a:cxn ang="0">
                <a:pos x="66" y="260"/>
              </a:cxn>
              <a:cxn ang="0">
                <a:pos x="99" y="258"/>
              </a:cxn>
              <a:cxn ang="0">
                <a:pos x="134" y="258"/>
              </a:cxn>
              <a:cxn ang="0">
                <a:pos x="167" y="257"/>
              </a:cxn>
              <a:cxn ang="0">
                <a:pos x="201" y="256"/>
              </a:cxn>
              <a:cxn ang="0">
                <a:pos x="235" y="255"/>
              </a:cxn>
              <a:cxn ang="0">
                <a:pos x="270" y="254"/>
              </a:cxn>
              <a:cxn ang="0">
                <a:pos x="304" y="251"/>
              </a:cxn>
              <a:cxn ang="0">
                <a:pos x="339" y="249"/>
              </a:cxn>
              <a:cxn ang="0">
                <a:pos x="375" y="248"/>
              </a:cxn>
              <a:cxn ang="0">
                <a:pos x="409" y="246"/>
              </a:cxn>
              <a:cxn ang="0">
                <a:pos x="445" y="243"/>
              </a:cxn>
              <a:cxn ang="0">
                <a:pos x="481" y="240"/>
              </a:cxn>
              <a:cxn ang="0">
                <a:pos x="517" y="238"/>
              </a:cxn>
              <a:cxn ang="0">
                <a:pos x="552" y="234"/>
              </a:cxn>
              <a:cxn ang="0">
                <a:pos x="588" y="231"/>
              </a:cxn>
              <a:cxn ang="0">
                <a:pos x="625" y="227"/>
              </a:cxn>
              <a:cxn ang="0">
                <a:pos x="662" y="224"/>
              </a:cxn>
              <a:cxn ang="0">
                <a:pos x="698" y="220"/>
              </a:cxn>
              <a:cxn ang="0">
                <a:pos x="736" y="217"/>
              </a:cxn>
              <a:cxn ang="0">
                <a:pos x="792" y="210"/>
              </a:cxn>
              <a:cxn ang="0">
                <a:pos x="851" y="201"/>
              </a:cxn>
              <a:cxn ang="0">
                <a:pos x="912" y="192"/>
              </a:cxn>
              <a:cxn ang="0">
                <a:pos x="976" y="181"/>
              </a:cxn>
              <a:cxn ang="0">
                <a:pos x="1040" y="168"/>
              </a:cxn>
              <a:cxn ang="0">
                <a:pos x="1109" y="156"/>
              </a:cxn>
              <a:cxn ang="0">
                <a:pos x="1179" y="141"/>
              </a:cxn>
              <a:cxn ang="0">
                <a:pos x="1250" y="125"/>
              </a:cxn>
              <a:cxn ang="0">
                <a:pos x="1325" y="107"/>
              </a:cxn>
              <a:cxn ang="0">
                <a:pos x="1402" y="89"/>
              </a:cxn>
              <a:cxn ang="0">
                <a:pos x="1481" y="68"/>
              </a:cxn>
              <a:cxn ang="0">
                <a:pos x="1562" y="47"/>
              </a:cxn>
              <a:cxn ang="0">
                <a:pos x="1645" y="24"/>
              </a:cxn>
              <a:cxn ang="0">
                <a:pos x="1730" y="0"/>
              </a:cxn>
            </a:cxnLst>
            <a:rect l="0" t="0" r="r" b="b"/>
            <a:pathLst>
              <a:path w="1730" h="260">
                <a:moveTo>
                  <a:pt x="0" y="260"/>
                </a:moveTo>
                <a:lnTo>
                  <a:pt x="33" y="260"/>
                </a:lnTo>
                <a:lnTo>
                  <a:pt x="66" y="260"/>
                </a:lnTo>
                <a:lnTo>
                  <a:pt x="99" y="258"/>
                </a:lnTo>
                <a:lnTo>
                  <a:pt x="134" y="258"/>
                </a:lnTo>
                <a:lnTo>
                  <a:pt x="167" y="257"/>
                </a:lnTo>
                <a:lnTo>
                  <a:pt x="201" y="256"/>
                </a:lnTo>
                <a:lnTo>
                  <a:pt x="235" y="255"/>
                </a:lnTo>
                <a:lnTo>
                  <a:pt x="270" y="254"/>
                </a:lnTo>
                <a:lnTo>
                  <a:pt x="304" y="251"/>
                </a:lnTo>
                <a:lnTo>
                  <a:pt x="339" y="249"/>
                </a:lnTo>
                <a:lnTo>
                  <a:pt x="375" y="248"/>
                </a:lnTo>
                <a:lnTo>
                  <a:pt x="409" y="246"/>
                </a:lnTo>
                <a:lnTo>
                  <a:pt x="445" y="243"/>
                </a:lnTo>
                <a:lnTo>
                  <a:pt x="481" y="240"/>
                </a:lnTo>
                <a:lnTo>
                  <a:pt x="517" y="238"/>
                </a:lnTo>
                <a:lnTo>
                  <a:pt x="552" y="234"/>
                </a:lnTo>
                <a:lnTo>
                  <a:pt x="588" y="231"/>
                </a:lnTo>
                <a:lnTo>
                  <a:pt x="625" y="227"/>
                </a:lnTo>
                <a:lnTo>
                  <a:pt x="662" y="224"/>
                </a:lnTo>
                <a:lnTo>
                  <a:pt x="698" y="220"/>
                </a:lnTo>
                <a:lnTo>
                  <a:pt x="736" y="217"/>
                </a:lnTo>
                <a:lnTo>
                  <a:pt x="792" y="210"/>
                </a:lnTo>
                <a:lnTo>
                  <a:pt x="851" y="201"/>
                </a:lnTo>
                <a:lnTo>
                  <a:pt x="912" y="192"/>
                </a:lnTo>
                <a:lnTo>
                  <a:pt x="976" y="181"/>
                </a:lnTo>
                <a:lnTo>
                  <a:pt x="1040" y="168"/>
                </a:lnTo>
                <a:lnTo>
                  <a:pt x="1109" y="156"/>
                </a:lnTo>
                <a:lnTo>
                  <a:pt x="1179" y="141"/>
                </a:lnTo>
                <a:lnTo>
                  <a:pt x="1250" y="125"/>
                </a:lnTo>
                <a:lnTo>
                  <a:pt x="1325" y="107"/>
                </a:lnTo>
                <a:lnTo>
                  <a:pt x="1402" y="89"/>
                </a:lnTo>
                <a:lnTo>
                  <a:pt x="1481" y="68"/>
                </a:lnTo>
                <a:lnTo>
                  <a:pt x="1562" y="47"/>
                </a:lnTo>
                <a:lnTo>
                  <a:pt x="1645" y="24"/>
                </a:lnTo>
                <a:lnTo>
                  <a:pt x="173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0" name="Line 72"/>
          <p:cNvSpPr>
            <a:spLocks noChangeShapeType="1"/>
          </p:cNvSpPr>
          <p:nvPr/>
        </p:nvSpPr>
        <p:spPr bwMode="auto">
          <a:xfrm>
            <a:off x="3584575" y="5735638"/>
            <a:ext cx="60642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1" name="Freeform 73"/>
          <p:cNvSpPr>
            <a:spLocks/>
          </p:cNvSpPr>
          <p:nvPr/>
        </p:nvSpPr>
        <p:spPr bwMode="auto">
          <a:xfrm>
            <a:off x="4181475" y="5702300"/>
            <a:ext cx="68263" cy="666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" y="32"/>
              </a:cxn>
              <a:cxn ang="0">
                <a:pos x="0" y="63"/>
              </a:cxn>
              <a:cxn ang="0">
                <a:pos x="0" y="0"/>
              </a:cxn>
            </a:cxnLst>
            <a:rect l="0" t="0" r="r" b="b"/>
            <a:pathLst>
              <a:path w="62" h="63">
                <a:moveTo>
                  <a:pt x="0" y="0"/>
                </a:moveTo>
                <a:lnTo>
                  <a:pt x="62" y="32"/>
                </a:lnTo>
                <a:lnTo>
                  <a:pt x="0" y="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2" name="Line 74"/>
          <p:cNvSpPr>
            <a:spLocks noChangeShapeType="1"/>
          </p:cNvSpPr>
          <p:nvPr/>
        </p:nvSpPr>
        <p:spPr bwMode="auto">
          <a:xfrm flipH="1">
            <a:off x="3584575" y="5281613"/>
            <a:ext cx="665163" cy="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3" name="Line 75"/>
          <p:cNvSpPr>
            <a:spLocks noChangeShapeType="1"/>
          </p:cNvSpPr>
          <p:nvPr/>
        </p:nvSpPr>
        <p:spPr bwMode="auto">
          <a:xfrm flipH="1">
            <a:off x="3584575" y="5099050"/>
            <a:ext cx="6651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4" name="Line 76"/>
          <p:cNvSpPr>
            <a:spLocks noChangeShapeType="1"/>
          </p:cNvSpPr>
          <p:nvPr/>
        </p:nvSpPr>
        <p:spPr bwMode="auto">
          <a:xfrm flipH="1">
            <a:off x="3584575" y="4916488"/>
            <a:ext cx="6651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5" name="Freeform 77"/>
          <p:cNvSpPr>
            <a:spLocks/>
          </p:cNvSpPr>
          <p:nvPr/>
        </p:nvSpPr>
        <p:spPr bwMode="auto">
          <a:xfrm>
            <a:off x="4300538" y="5281613"/>
            <a:ext cx="1849437" cy="180975"/>
          </a:xfrm>
          <a:custGeom>
            <a:avLst/>
            <a:gdLst/>
            <a:ahLst/>
            <a:cxnLst>
              <a:cxn ang="0">
                <a:pos x="1684" y="173"/>
              </a:cxn>
              <a:cxn ang="0">
                <a:pos x="1587" y="149"/>
              </a:cxn>
              <a:cxn ang="0">
                <a:pos x="1494" y="127"/>
              </a:cxn>
              <a:cxn ang="0">
                <a:pos x="1404" y="107"/>
              </a:cxn>
              <a:cxn ang="0">
                <a:pos x="1317" y="89"/>
              </a:cxn>
              <a:cxn ang="0">
                <a:pos x="1234" y="72"/>
              </a:cxn>
              <a:cxn ang="0">
                <a:pos x="1155" y="57"/>
              </a:cxn>
              <a:cxn ang="0">
                <a:pos x="1079" y="44"/>
              </a:cxn>
              <a:cxn ang="0">
                <a:pos x="1006" y="33"/>
              </a:cxn>
              <a:cxn ang="0">
                <a:pos x="938" y="22"/>
              </a:cxn>
              <a:cxn ang="0">
                <a:pos x="872" y="14"/>
              </a:cxn>
              <a:cxn ang="0">
                <a:pos x="810" y="8"/>
              </a:cxn>
              <a:cxn ang="0">
                <a:pos x="752" y="4"/>
              </a:cxn>
              <a:cxn ang="0">
                <a:pos x="697" y="1"/>
              </a:cxn>
              <a:cxn ang="0">
                <a:pos x="646" y="0"/>
              </a:cxn>
              <a:cxn ang="0">
                <a:pos x="613" y="0"/>
              </a:cxn>
              <a:cxn ang="0">
                <a:pos x="578" y="0"/>
              </a:cxn>
              <a:cxn ang="0">
                <a:pos x="545" y="0"/>
              </a:cxn>
              <a:cxn ang="0">
                <a:pos x="510" y="0"/>
              </a:cxn>
              <a:cxn ang="0">
                <a:pos x="476" y="0"/>
              </a:cxn>
              <a:cxn ang="0">
                <a:pos x="442" y="0"/>
              </a:cxn>
              <a:cxn ang="0">
                <a:pos x="408" y="0"/>
              </a:cxn>
              <a:cxn ang="0">
                <a:pos x="374" y="0"/>
              </a:cxn>
              <a:cxn ang="0">
                <a:pos x="340" y="0"/>
              </a:cxn>
              <a:cxn ang="0">
                <a:pos x="306" y="0"/>
              </a:cxn>
              <a:cxn ang="0">
                <a:pos x="272" y="0"/>
              </a:cxn>
              <a:cxn ang="0">
                <a:pos x="238" y="0"/>
              </a:cxn>
              <a:cxn ang="0">
                <a:pos x="204" y="0"/>
              </a:cxn>
              <a:cxn ang="0">
                <a:pos x="171" y="0"/>
              </a:cxn>
              <a:cxn ang="0">
                <a:pos x="136" y="0"/>
              </a:cxn>
              <a:cxn ang="0">
                <a:pos x="103" y="0"/>
              </a:cxn>
              <a:cxn ang="0">
                <a:pos x="68" y="0"/>
              </a:cxn>
              <a:cxn ang="0">
                <a:pos x="35" y="0"/>
              </a:cxn>
              <a:cxn ang="0">
                <a:pos x="0" y="0"/>
              </a:cxn>
            </a:cxnLst>
            <a:rect l="0" t="0" r="r" b="b"/>
            <a:pathLst>
              <a:path w="1684" h="173">
                <a:moveTo>
                  <a:pt x="1684" y="173"/>
                </a:moveTo>
                <a:lnTo>
                  <a:pt x="1587" y="149"/>
                </a:lnTo>
                <a:lnTo>
                  <a:pt x="1494" y="127"/>
                </a:lnTo>
                <a:lnTo>
                  <a:pt x="1404" y="107"/>
                </a:lnTo>
                <a:lnTo>
                  <a:pt x="1317" y="89"/>
                </a:lnTo>
                <a:lnTo>
                  <a:pt x="1234" y="72"/>
                </a:lnTo>
                <a:lnTo>
                  <a:pt x="1155" y="57"/>
                </a:lnTo>
                <a:lnTo>
                  <a:pt x="1079" y="44"/>
                </a:lnTo>
                <a:lnTo>
                  <a:pt x="1006" y="33"/>
                </a:lnTo>
                <a:lnTo>
                  <a:pt x="938" y="22"/>
                </a:lnTo>
                <a:lnTo>
                  <a:pt x="872" y="14"/>
                </a:lnTo>
                <a:lnTo>
                  <a:pt x="810" y="8"/>
                </a:lnTo>
                <a:lnTo>
                  <a:pt x="752" y="4"/>
                </a:lnTo>
                <a:lnTo>
                  <a:pt x="697" y="1"/>
                </a:lnTo>
                <a:lnTo>
                  <a:pt x="646" y="0"/>
                </a:lnTo>
                <a:lnTo>
                  <a:pt x="613" y="0"/>
                </a:lnTo>
                <a:lnTo>
                  <a:pt x="578" y="0"/>
                </a:lnTo>
                <a:lnTo>
                  <a:pt x="545" y="0"/>
                </a:lnTo>
                <a:lnTo>
                  <a:pt x="510" y="0"/>
                </a:lnTo>
                <a:lnTo>
                  <a:pt x="476" y="0"/>
                </a:lnTo>
                <a:lnTo>
                  <a:pt x="442" y="0"/>
                </a:lnTo>
                <a:lnTo>
                  <a:pt x="408" y="0"/>
                </a:lnTo>
                <a:lnTo>
                  <a:pt x="374" y="0"/>
                </a:lnTo>
                <a:lnTo>
                  <a:pt x="340" y="0"/>
                </a:lnTo>
                <a:lnTo>
                  <a:pt x="306" y="0"/>
                </a:lnTo>
                <a:lnTo>
                  <a:pt x="272" y="0"/>
                </a:lnTo>
                <a:lnTo>
                  <a:pt x="238" y="0"/>
                </a:lnTo>
                <a:lnTo>
                  <a:pt x="204" y="0"/>
                </a:lnTo>
                <a:lnTo>
                  <a:pt x="171" y="0"/>
                </a:lnTo>
                <a:lnTo>
                  <a:pt x="136" y="0"/>
                </a:lnTo>
                <a:lnTo>
                  <a:pt x="103" y="0"/>
                </a:lnTo>
                <a:lnTo>
                  <a:pt x="68" y="0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6" name="Freeform 78"/>
          <p:cNvSpPr>
            <a:spLocks/>
          </p:cNvSpPr>
          <p:nvPr/>
        </p:nvSpPr>
        <p:spPr bwMode="auto">
          <a:xfrm>
            <a:off x="4249738" y="5253038"/>
            <a:ext cx="58737" cy="55562"/>
          </a:xfrm>
          <a:custGeom>
            <a:avLst/>
            <a:gdLst/>
            <a:ahLst/>
            <a:cxnLst>
              <a:cxn ang="0">
                <a:pos x="53" y="53"/>
              </a:cxn>
              <a:cxn ang="0">
                <a:pos x="0" y="26"/>
              </a:cxn>
              <a:cxn ang="0">
                <a:pos x="53" y="0"/>
              </a:cxn>
              <a:cxn ang="0">
                <a:pos x="53" y="53"/>
              </a:cxn>
            </a:cxnLst>
            <a:rect l="0" t="0" r="r" b="b"/>
            <a:pathLst>
              <a:path w="53" h="53">
                <a:moveTo>
                  <a:pt x="53" y="53"/>
                </a:moveTo>
                <a:lnTo>
                  <a:pt x="0" y="26"/>
                </a:lnTo>
                <a:lnTo>
                  <a:pt x="53" y="0"/>
                </a:lnTo>
                <a:lnTo>
                  <a:pt x="53" y="5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7" name="Freeform 79"/>
          <p:cNvSpPr>
            <a:spLocks/>
          </p:cNvSpPr>
          <p:nvPr/>
        </p:nvSpPr>
        <p:spPr bwMode="auto">
          <a:xfrm>
            <a:off x="4300538" y="5099050"/>
            <a:ext cx="1849437" cy="363538"/>
          </a:xfrm>
          <a:custGeom>
            <a:avLst/>
            <a:gdLst/>
            <a:ahLst/>
            <a:cxnLst>
              <a:cxn ang="0">
                <a:pos x="1684" y="346"/>
              </a:cxn>
              <a:cxn ang="0">
                <a:pos x="1599" y="315"/>
              </a:cxn>
              <a:cxn ang="0">
                <a:pos x="1518" y="285"/>
              </a:cxn>
              <a:cxn ang="0">
                <a:pos x="1440" y="256"/>
              </a:cxn>
              <a:cxn ang="0">
                <a:pos x="1365" y="230"/>
              </a:cxn>
              <a:cxn ang="0">
                <a:pos x="1294" y="206"/>
              </a:cxn>
              <a:cxn ang="0">
                <a:pos x="1226" y="182"/>
              </a:cxn>
              <a:cxn ang="0">
                <a:pos x="1162" y="161"/>
              </a:cxn>
              <a:cxn ang="0">
                <a:pos x="1101" y="141"/>
              </a:cxn>
              <a:cxn ang="0">
                <a:pos x="1043" y="123"/>
              </a:cxn>
              <a:cxn ang="0">
                <a:pos x="988" y="106"/>
              </a:cxn>
              <a:cxn ang="0">
                <a:pos x="937" y="91"/>
              </a:cxn>
              <a:cxn ang="0">
                <a:pos x="889" y="79"/>
              </a:cxn>
              <a:cxn ang="0">
                <a:pos x="846" y="67"/>
              </a:cxn>
              <a:cxn ang="0">
                <a:pos x="804" y="58"/>
              </a:cxn>
              <a:cxn ang="0">
                <a:pos x="767" y="50"/>
              </a:cxn>
              <a:cxn ang="0">
                <a:pos x="733" y="44"/>
              </a:cxn>
              <a:cxn ang="0">
                <a:pos x="681" y="36"/>
              </a:cxn>
              <a:cxn ang="0">
                <a:pos x="624" y="29"/>
              </a:cxn>
              <a:cxn ang="0">
                <a:pos x="563" y="22"/>
              </a:cxn>
              <a:cxn ang="0">
                <a:pos x="496" y="17"/>
              </a:cxn>
              <a:cxn ang="0">
                <a:pos x="426" y="12"/>
              </a:cxn>
              <a:cxn ang="0">
                <a:pos x="350" y="8"/>
              </a:cxn>
              <a:cxn ang="0">
                <a:pos x="270" y="5"/>
              </a:cxn>
              <a:cxn ang="0">
                <a:pos x="185" y="3"/>
              </a:cxn>
              <a:cxn ang="0">
                <a:pos x="95" y="2"/>
              </a:cxn>
              <a:cxn ang="0">
                <a:pos x="0" y="0"/>
              </a:cxn>
            </a:cxnLst>
            <a:rect l="0" t="0" r="r" b="b"/>
            <a:pathLst>
              <a:path w="1684" h="346">
                <a:moveTo>
                  <a:pt x="1684" y="346"/>
                </a:moveTo>
                <a:lnTo>
                  <a:pt x="1599" y="315"/>
                </a:lnTo>
                <a:lnTo>
                  <a:pt x="1518" y="285"/>
                </a:lnTo>
                <a:lnTo>
                  <a:pt x="1440" y="256"/>
                </a:lnTo>
                <a:lnTo>
                  <a:pt x="1365" y="230"/>
                </a:lnTo>
                <a:lnTo>
                  <a:pt x="1294" y="206"/>
                </a:lnTo>
                <a:lnTo>
                  <a:pt x="1226" y="182"/>
                </a:lnTo>
                <a:lnTo>
                  <a:pt x="1162" y="161"/>
                </a:lnTo>
                <a:lnTo>
                  <a:pt x="1101" y="141"/>
                </a:lnTo>
                <a:lnTo>
                  <a:pt x="1043" y="123"/>
                </a:lnTo>
                <a:lnTo>
                  <a:pt x="988" y="106"/>
                </a:lnTo>
                <a:lnTo>
                  <a:pt x="937" y="91"/>
                </a:lnTo>
                <a:lnTo>
                  <a:pt x="889" y="79"/>
                </a:lnTo>
                <a:lnTo>
                  <a:pt x="846" y="67"/>
                </a:lnTo>
                <a:lnTo>
                  <a:pt x="804" y="58"/>
                </a:lnTo>
                <a:lnTo>
                  <a:pt x="767" y="50"/>
                </a:lnTo>
                <a:lnTo>
                  <a:pt x="733" y="44"/>
                </a:lnTo>
                <a:lnTo>
                  <a:pt x="681" y="36"/>
                </a:lnTo>
                <a:lnTo>
                  <a:pt x="624" y="29"/>
                </a:lnTo>
                <a:lnTo>
                  <a:pt x="563" y="22"/>
                </a:lnTo>
                <a:lnTo>
                  <a:pt x="496" y="17"/>
                </a:lnTo>
                <a:lnTo>
                  <a:pt x="426" y="12"/>
                </a:lnTo>
                <a:lnTo>
                  <a:pt x="350" y="8"/>
                </a:lnTo>
                <a:lnTo>
                  <a:pt x="270" y="5"/>
                </a:lnTo>
                <a:lnTo>
                  <a:pt x="185" y="3"/>
                </a:lnTo>
                <a:lnTo>
                  <a:pt x="95" y="2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8" name="Freeform 80"/>
          <p:cNvSpPr>
            <a:spLocks/>
          </p:cNvSpPr>
          <p:nvPr/>
        </p:nvSpPr>
        <p:spPr bwMode="auto">
          <a:xfrm>
            <a:off x="4249738" y="5072063"/>
            <a:ext cx="58737" cy="55562"/>
          </a:xfrm>
          <a:custGeom>
            <a:avLst/>
            <a:gdLst/>
            <a:ahLst/>
            <a:cxnLst>
              <a:cxn ang="0">
                <a:pos x="53" y="53"/>
              </a:cxn>
              <a:cxn ang="0">
                <a:pos x="0" y="26"/>
              </a:cxn>
              <a:cxn ang="0">
                <a:pos x="53" y="0"/>
              </a:cxn>
              <a:cxn ang="0">
                <a:pos x="53" y="53"/>
              </a:cxn>
            </a:cxnLst>
            <a:rect l="0" t="0" r="r" b="b"/>
            <a:pathLst>
              <a:path w="53" h="53">
                <a:moveTo>
                  <a:pt x="53" y="53"/>
                </a:moveTo>
                <a:lnTo>
                  <a:pt x="0" y="26"/>
                </a:lnTo>
                <a:lnTo>
                  <a:pt x="53" y="0"/>
                </a:lnTo>
                <a:lnTo>
                  <a:pt x="53" y="5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89" name="Freeform 81"/>
          <p:cNvSpPr>
            <a:spLocks/>
          </p:cNvSpPr>
          <p:nvPr/>
        </p:nvSpPr>
        <p:spPr bwMode="auto">
          <a:xfrm>
            <a:off x="4300538" y="4916488"/>
            <a:ext cx="1849437" cy="546100"/>
          </a:xfrm>
          <a:custGeom>
            <a:avLst/>
            <a:gdLst/>
            <a:ahLst/>
            <a:cxnLst>
              <a:cxn ang="0">
                <a:pos x="1684" y="519"/>
              </a:cxn>
              <a:cxn ang="0">
                <a:pos x="1613" y="474"/>
              </a:cxn>
              <a:cxn ang="0">
                <a:pos x="1542" y="433"/>
              </a:cxn>
              <a:cxn ang="0">
                <a:pos x="1474" y="392"/>
              </a:cxn>
              <a:cxn ang="0">
                <a:pos x="1409" y="354"/>
              </a:cxn>
              <a:cxn ang="0">
                <a:pos x="1344" y="319"/>
              </a:cxn>
              <a:cxn ang="0">
                <a:pos x="1282" y="285"/>
              </a:cxn>
              <a:cxn ang="0">
                <a:pos x="1222" y="253"/>
              </a:cxn>
              <a:cxn ang="0">
                <a:pos x="1163" y="224"/>
              </a:cxn>
              <a:cxn ang="0">
                <a:pos x="1106" y="196"/>
              </a:cxn>
              <a:cxn ang="0">
                <a:pos x="1052" y="172"/>
              </a:cxn>
              <a:cxn ang="0">
                <a:pos x="999" y="149"/>
              </a:cxn>
              <a:cxn ang="0">
                <a:pos x="948" y="128"/>
              </a:cxn>
              <a:cxn ang="0">
                <a:pos x="899" y="110"/>
              </a:cxn>
              <a:cxn ang="0">
                <a:pos x="853" y="94"/>
              </a:cxn>
              <a:cxn ang="0">
                <a:pos x="808" y="79"/>
              </a:cxn>
              <a:cxn ang="0">
                <a:pos x="764" y="67"/>
              </a:cxn>
              <a:cxn ang="0">
                <a:pos x="722" y="57"/>
              </a:cxn>
              <a:cxn ang="0">
                <a:pos x="683" y="49"/>
              </a:cxn>
              <a:cxn ang="0">
                <a:pos x="646" y="44"/>
              </a:cxn>
              <a:cxn ang="0">
                <a:pos x="613" y="40"/>
              </a:cxn>
              <a:cxn ang="0">
                <a:pos x="578" y="35"/>
              </a:cxn>
              <a:cxn ang="0">
                <a:pos x="545" y="32"/>
              </a:cxn>
              <a:cxn ang="0">
                <a:pos x="510" y="28"/>
              </a:cxn>
              <a:cxn ang="0">
                <a:pos x="476" y="25"/>
              </a:cxn>
              <a:cxn ang="0">
                <a:pos x="442" y="22"/>
              </a:cxn>
              <a:cxn ang="0">
                <a:pos x="408" y="19"/>
              </a:cxn>
              <a:cxn ang="0">
                <a:pos x="374" y="17"/>
              </a:cxn>
              <a:cxn ang="0">
                <a:pos x="340" y="14"/>
              </a:cxn>
              <a:cxn ang="0">
                <a:pos x="306" y="12"/>
              </a:cxn>
              <a:cxn ang="0">
                <a:pos x="272" y="10"/>
              </a:cxn>
              <a:cxn ang="0">
                <a:pos x="238" y="7"/>
              </a:cxn>
              <a:cxn ang="0">
                <a:pos x="204" y="6"/>
              </a:cxn>
              <a:cxn ang="0">
                <a:pos x="171" y="5"/>
              </a:cxn>
              <a:cxn ang="0">
                <a:pos x="136" y="4"/>
              </a:cxn>
              <a:cxn ang="0">
                <a:pos x="103" y="3"/>
              </a:cxn>
              <a:cxn ang="0">
                <a:pos x="68" y="2"/>
              </a:cxn>
              <a:cxn ang="0">
                <a:pos x="35" y="2"/>
              </a:cxn>
              <a:cxn ang="0">
                <a:pos x="0" y="0"/>
              </a:cxn>
            </a:cxnLst>
            <a:rect l="0" t="0" r="r" b="b"/>
            <a:pathLst>
              <a:path w="1684" h="519">
                <a:moveTo>
                  <a:pt x="1684" y="519"/>
                </a:moveTo>
                <a:lnTo>
                  <a:pt x="1613" y="474"/>
                </a:lnTo>
                <a:lnTo>
                  <a:pt x="1542" y="433"/>
                </a:lnTo>
                <a:lnTo>
                  <a:pt x="1474" y="392"/>
                </a:lnTo>
                <a:lnTo>
                  <a:pt x="1409" y="354"/>
                </a:lnTo>
                <a:lnTo>
                  <a:pt x="1344" y="319"/>
                </a:lnTo>
                <a:lnTo>
                  <a:pt x="1282" y="285"/>
                </a:lnTo>
                <a:lnTo>
                  <a:pt x="1222" y="253"/>
                </a:lnTo>
                <a:lnTo>
                  <a:pt x="1163" y="224"/>
                </a:lnTo>
                <a:lnTo>
                  <a:pt x="1106" y="196"/>
                </a:lnTo>
                <a:lnTo>
                  <a:pt x="1052" y="172"/>
                </a:lnTo>
                <a:lnTo>
                  <a:pt x="999" y="149"/>
                </a:lnTo>
                <a:lnTo>
                  <a:pt x="948" y="128"/>
                </a:lnTo>
                <a:lnTo>
                  <a:pt x="899" y="110"/>
                </a:lnTo>
                <a:lnTo>
                  <a:pt x="853" y="94"/>
                </a:lnTo>
                <a:lnTo>
                  <a:pt x="808" y="79"/>
                </a:lnTo>
                <a:lnTo>
                  <a:pt x="764" y="67"/>
                </a:lnTo>
                <a:lnTo>
                  <a:pt x="722" y="57"/>
                </a:lnTo>
                <a:lnTo>
                  <a:pt x="683" y="49"/>
                </a:lnTo>
                <a:lnTo>
                  <a:pt x="646" y="44"/>
                </a:lnTo>
                <a:lnTo>
                  <a:pt x="613" y="40"/>
                </a:lnTo>
                <a:lnTo>
                  <a:pt x="578" y="35"/>
                </a:lnTo>
                <a:lnTo>
                  <a:pt x="545" y="32"/>
                </a:lnTo>
                <a:lnTo>
                  <a:pt x="510" y="28"/>
                </a:lnTo>
                <a:lnTo>
                  <a:pt x="476" y="25"/>
                </a:lnTo>
                <a:lnTo>
                  <a:pt x="442" y="22"/>
                </a:lnTo>
                <a:lnTo>
                  <a:pt x="408" y="19"/>
                </a:lnTo>
                <a:lnTo>
                  <a:pt x="374" y="17"/>
                </a:lnTo>
                <a:lnTo>
                  <a:pt x="340" y="14"/>
                </a:lnTo>
                <a:lnTo>
                  <a:pt x="306" y="12"/>
                </a:lnTo>
                <a:lnTo>
                  <a:pt x="272" y="10"/>
                </a:lnTo>
                <a:lnTo>
                  <a:pt x="238" y="7"/>
                </a:lnTo>
                <a:lnTo>
                  <a:pt x="204" y="6"/>
                </a:lnTo>
                <a:lnTo>
                  <a:pt x="171" y="5"/>
                </a:lnTo>
                <a:lnTo>
                  <a:pt x="136" y="4"/>
                </a:lnTo>
                <a:lnTo>
                  <a:pt x="103" y="3"/>
                </a:lnTo>
                <a:lnTo>
                  <a:pt x="68" y="2"/>
                </a:lnTo>
                <a:lnTo>
                  <a:pt x="35" y="2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90" name="Freeform 82"/>
          <p:cNvSpPr>
            <a:spLocks/>
          </p:cNvSpPr>
          <p:nvPr/>
        </p:nvSpPr>
        <p:spPr bwMode="auto">
          <a:xfrm>
            <a:off x="4249738" y="4889500"/>
            <a:ext cx="58737" cy="55563"/>
          </a:xfrm>
          <a:custGeom>
            <a:avLst/>
            <a:gdLst/>
            <a:ahLst/>
            <a:cxnLst>
              <a:cxn ang="0">
                <a:pos x="53" y="53"/>
              </a:cxn>
              <a:cxn ang="0">
                <a:pos x="0" y="26"/>
              </a:cxn>
              <a:cxn ang="0">
                <a:pos x="53" y="0"/>
              </a:cxn>
              <a:cxn ang="0">
                <a:pos x="53" y="53"/>
              </a:cxn>
            </a:cxnLst>
            <a:rect l="0" t="0" r="r" b="b"/>
            <a:pathLst>
              <a:path w="53" h="53">
                <a:moveTo>
                  <a:pt x="53" y="53"/>
                </a:moveTo>
                <a:lnTo>
                  <a:pt x="0" y="26"/>
                </a:lnTo>
                <a:lnTo>
                  <a:pt x="53" y="0"/>
                </a:lnTo>
                <a:lnTo>
                  <a:pt x="53" y="5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91" name="Rectangle 83"/>
          <p:cNvSpPr>
            <a:spLocks noChangeArrowheads="1"/>
          </p:cNvSpPr>
          <p:nvPr/>
        </p:nvSpPr>
        <p:spPr bwMode="auto">
          <a:xfrm>
            <a:off x="3605213" y="3806825"/>
            <a:ext cx="2697162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Leća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stupnjevitom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</a:p>
          <a:p>
            <a:pPr algn="ctr"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promjenom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indeksa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loma</a:t>
            </a:r>
            <a:endParaRPr lang="en-US" sz="15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92" name="Text Box 84"/>
          <p:cNvSpPr txBox="1">
            <a:spLocks noChangeArrowheads="1"/>
          </p:cNvSpPr>
          <p:nvPr/>
        </p:nvSpPr>
        <p:spPr bwMode="auto">
          <a:xfrm>
            <a:off x="2343150" y="4692650"/>
            <a:ext cx="623888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5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1</a:t>
            </a:r>
          </a:p>
          <a:p>
            <a:pPr algn="ctr" eaLnBrk="0" hangingPunct="0">
              <a:lnSpc>
                <a:spcPct val="80000"/>
              </a:lnSpc>
              <a:spcBef>
                <a:spcPct val="5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2</a:t>
            </a:r>
          </a:p>
          <a:p>
            <a:pPr algn="ctr" eaLnBrk="0" hangingPunct="0">
              <a:lnSpc>
                <a:spcPct val="80000"/>
              </a:lnSpc>
              <a:spcBef>
                <a:spcPct val="5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3</a:t>
            </a:r>
            <a:endParaRPr lang="en-US" sz="1400" dirty="0">
              <a:solidFill>
                <a:schemeClr val="bg1"/>
              </a:solidFill>
              <a:latin typeface="Symbol" pitchFamily="18" charset="2"/>
              <a:cs typeface="Arial" charset="0"/>
            </a:endParaRPr>
          </a:p>
        </p:txBody>
      </p:sp>
      <p:sp>
        <p:nvSpPr>
          <p:cNvPr id="171093" name="Text Box 85"/>
          <p:cNvSpPr txBox="1">
            <a:spLocks noChangeArrowheads="1"/>
          </p:cNvSpPr>
          <p:nvPr/>
        </p:nvSpPr>
        <p:spPr bwMode="auto">
          <a:xfrm>
            <a:off x="1601788" y="5559425"/>
            <a:ext cx="13636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+l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2 </a:t>
            </a:r>
            <a:r>
              <a:rPr lang="en-US" sz="14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+l</a:t>
            </a:r>
            <a:r>
              <a:rPr lang="en-US" sz="1400" baseline="-25000" dirty="0">
                <a:solidFill>
                  <a:schemeClr val="bg1"/>
                </a:solidFill>
                <a:latin typeface="Symbol" pitchFamily="18" charset="2"/>
                <a:cs typeface="Arial" charset="0"/>
              </a:rPr>
              <a:t>3</a:t>
            </a:r>
            <a:endParaRPr lang="en-US" sz="1400" dirty="0">
              <a:solidFill>
                <a:schemeClr val="bg1"/>
              </a:solidFill>
              <a:latin typeface="Symbol" pitchFamily="18" charset="2"/>
              <a:cs typeface="Arial" charset="0"/>
            </a:endParaRPr>
          </a:p>
        </p:txBody>
      </p:sp>
      <p:sp>
        <p:nvSpPr>
          <p:cNvPr id="171094" name="Rectangle 86"/>
          <p:cNvSpPr>
            <a:spLocks noChangeArrowheads="1"/>
          </p:cNvSpPr>
          <p:nvPr/>
        </p:nvSpPr>
        <p:spPr bwMode="auto">
          <a:xfrm>
            <a:off x="6675438" y="4968875"/>
            <a:ext cx="1598612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Silicijska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ogibna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rešetka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</a:p>
        </p:txBody>
      </p:sp>
      <p:sp>
        <p:nvSpPr>
          <p:cNvPr id="171095" name="Rectangle 87"/>
          <p:cNvSpPr>
            <a:spLocks noChangeArrowheads="1"/>
          </p:cNvSpPr>
          <p:nvPr/>
        </p:nvSpPr>
        <p:spPr bwMode="auto">
          <a:xfrm>
            <a:off x="941388" y="4432300"/>
            <a:ext cx="8858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charset="0"/>
              </a:rPr>
              <a:t>Optička </a:t>
            </a:r>
          </a:p>
          <a:p>
            <a:pPr algn="ctr" eaLnBrk="0" hangingPunct="0">
              <a:defRPr/>
            </a:pPr>
            <a:r>
              <a:rPr lang="en-US" sz="2000" dirty="0" err="1">
                <a:solidFill>
                  <a:schemeClr val="bg1"/>
                </a:solidFill>
                <a:latin typeface="+mj-lt"/>
                <a:cs typeface="Arial" charset="0"/>
              </a:rPr>
              <a:t>vlakna</a:t>
            </a: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71096" name="AutoShape 88"/>
          <p:cNvSpPr>
            <a:spLocks noChangeArrowheads="1"/>
          </p:cNvSpPr>
          <p:nvPr/>
        </p:nvSpPr>
        <p:spPr bwMode="auto">
          <a:xfrm rot="16200000" flipH="1">
            <a:off x="2035175" y="4810126"/>
            <a:ext cx="193675" cy="260350"/>
          </a:xfrm>
          <a:prstGeom prst="downArrow">
            <a:avLst>
              <a:gd name="adj1" fmla="val 50000"/>
              <a:gd name="adj2" fmla="val 3360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36740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86" name="Group 3"/>
          <p:cNvGrpSpPr>
            <a:grpSpLocks/>
          </p:cNvGrpSpPr>
          <p:nvPr/>
        </p:nvGrpSpPr>
        <p:grpSpPr bwMode="auto">
          <a:xfrm>
            <a:off x="1139595" y="1335085"/>
            <a:ext cx="3103794" cy="1662109"/>
            <a:chOff x="540" y="627"/>
            <a:chExt cx="2118" cy="1047"/>
          </a:xfrm>
        </p:grpSpPr>
        <p:grpSp>
          <p:nvGrpSpPr>
            <p:cNvPr id="144433" name="Group 4"/>
            <p:cNvGrpSpPr>
              <a:grpSpLocks/>
            </p:cNvGrpSpPr>
            <p:nvPr/>
          </p:nvGrpSpPr>
          <p:grpSpPr bwMode="auto">
            <a:xfrm>
              <a:off x="1101" y="1305"/>
              <a:ext cx="1557" cy="111"/>
              <a:chOff x="885" y="1689"/>
              <a:chExt cx="1557" cy="111"/>
            </a:xfrm>
          </p:grpSpPr>
          <p:sp>
            <p:nvSpPr>
              <p:cNvPr id="144449" name="Line 5"/>
              <p:cNvSpPr>
                <a:spLocks noChangeShapeType="1"/>
              </p:cNvSpPr>
              <p:nvPr/>
            </p:nvSpPr>
            <p:spPr bwMode="auto">
              <a:xfrm>
                <a:off x="885" y="1797"/>
                <a:ext cx="13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50" name="Freeform 6"/>
              <p:cNvSpPr>
                <a:spLocks/>
              </p:cNvSpPr>
              <p:nvPr/>
            </p:nvSpPr>
            <p:spPr bwMode="auto">
              <a:xfrm>
                <a:off x="891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1" name="Freeform 7"/>
              <p:cNvSpPr>
                <a:spLocks/>
              </p:cNvSpPr>
              <p:nvPr/>
            </p:nvSpPr>
            <p:spPr bwMode="auto">
              <a:xfrm>
                <a:off x="1113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2" name="Freeform 8"/>
              <p:cNvSpPr>
                <a:spLocks/>
              </p:cNvSpPr>
              <p:nvPr/>
            </p:nvSpPr>
            <p:spPr bwMode="auto">
              <a:xfrm>
                <a:off x="1335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3" name="Freeform 9"/>
              <p:cNvSpPr>
                <a:spLocks/>
              </p:cNvSpPr>
              <p:nvPr/>
            </p:nvSpPr>
            <p:spPr bwMode="auto">
              <a:xfrm>
                <a:off x="1557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4" name="Freeform 10"/>
              <p:cNvSpPr>
                <a:spLocks/>
              </p:cNvSpPr>
              <p:nvPr/>
            </p:nvSpPr>
            <p:spPr bwMode="auto">
              <a:xfrm>
                <a:off x="1779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5" name="Freeform 11"/>
              <p:cNvSpPr>
                <a:spLocks/>
              </p:cNvSpPr>
              <p:nvPr/>
            </p:nvSpPr>
            <p:spPr bwMode="auto">
              <a:xfrm>
                <a:off x="2001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56" name="Freeform 12"/>
              <p:cNvSpPr>
                <a:spLocks/>
              </p:cNvSpPr>
              <p:nvPr/>
            </p:nvSpPr>
            <p:spPr bwMode="auto">
              <a:xfrm>
                <a:off x="2223" y="1689"/>
                <a:ext cx="219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69 w 219"/>
                  <a:gd name="T5" fmla="*/ 0 h 111"/>
                  <a:gd name="T6" fmla="*/ 219 w 219"/>
                  <a:gd name="T7" fmla="*/ 60 h 111"/>
                  <a:gd name="T8" fmla="*/ 219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</p:grpSp>
        <p:grpSp>
          <p:nvGrpSpPr>
            <p:cNvPr id="144434" name="Group 13"/>
            <p:cNvGrpSpPr>
              <a:grpSpLocks/>
            </p:cNvGrpSpPr>
            <p:nvPr/>
          </p:nvGrpSpPr>
          <p:grpSpPr bwMode="auto">
            <a:xfrm>
              <a:off x="1153" y="1020"/>
              <a:ext cx="236" cy="297"/>
              <a:chOff x="1153" y="1020"/>
              <a:chExt cx="236" cy="297"/>
            </a:xfrm>
          </p:grpSpPr>
          <p:sp>
            <p:nvSpPr>
              <p:cNvPr id="144445" name="Line 14"/>
              <p:cNvSpPr>
                <a:spLocks noChangeShapeType="1"/>
              </p:cNvSpPr>
              <p:nvPr/>
            </p:nvSpPr>
            <p:spPr bwMode="auto">
              <a:xfrm>
                <a:off x="1203" y="1020"/>
                <a:ext cx="0" cy="29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6" name="Line 15"/>
              <p:cNvSpPr>
                <a:spLocks noChangeShapeType="1"/>
              </p:cNvSpPr>
              <p:nvPr/>
            </p:nvSpPr>
            <p:spPr bwMode="auto">
              <a:xfrm flipV="1">
                <a:off x="1206" y="1035"/>
                <a:ext cx="183" cy="28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7" name="Line 16"/>
              <p:cNvSpPr>
                <a:spLocks noChangeShapeType="1"/>
              </p:cNvSpPr>
              <p:nvPr/>
            </p:nvSpPr>
            <p:spPr bwMode="auto">
              <a:xfrm rot="5400000">
                <a:off x="1158" y="1089"/>
                <a:ext cx="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8" name="Text Box 17"/>
              <p:cNvSpPr txBox="1">
                <a:spLocks noChangeArrowheads="1"/>
              </p:cNvSpPr>
              <p:nvPr/>
            </p:nvSpPr>
            <p:spPr bwMode="auto">
              <a:xfrm>
                <a:off x="1153" y="1049"/>
                <a:ext cx="179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defTabSz="762000" eaLnBrk="0" hangingPunct="0"/>
                <a:r>
                  <a:rPr lang="en-GB" sz="1200" b="1">
                    <a:solidFill>
                      <a:schemeClr val="bg1"/>
                    </a:solidFill>
                    <a:latin typeface="Symbol" pitchFamily="18" charset="2"/>
                  </a:rPr>
                  <a:t>f</a:t>
                </a:r>
              </a:p>
            </p:txBody>
          </p:sp>
        </p:grpSp>
        <p:sp>
          <p:nvSpPr>
            <p:cNvPr id="144435" name="Text Box 18"/>
            <p:cNvSpPr txBox="1">
              <a:spLocks noChangeArrowheads="1"/>
            </p:cNvSpPr>
            <p:nvPr/>
          </p:nvSpPr>
          <p:spPr bwMode="auto">
            <a:xfrm>
              <a:off x="1171" y="1480"/>
              <a:ext cx="1424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 dirty="0">
                  <a:solidFill>
                    <a:srgbClr val="FF0000"/>
                  </a:solidFill>
                  <a:latin typeface="Corbel" pitchFamily="34" charset="0"/>
                </a:rPr>
                <a:t>Blazed reflection grating</a:t>
              </a:r>
            </a:p>
          </p:txBody>
        </p:sp>
        <p:grpSp>
          <p:nvGrpSpPr>
            <p:cNvPr id="144436" name="Group 19"/>
            <p:cNvGrpSpPr>
              <a:grpSpLocks/>
            </p:cNvGrpSpPr>
            <p:nvPr/>
          </p:nvGrpSpPr>
          <p:grpSpPr bwMode="auto">
            <a:xfrm>
              <a:off x="1392" y="1035"/>
              <a:ext cx="237" cy="297"/>
              <a:chOff x="1152" y="1020"/>
              <a:chExt cx="237" cy="297"/>
            </a:xfrm>
          </p:grpSpPr>
          <p:sp>
            <p:nvSpPr>
              <p:cNvPr id="144441" name="Line 20"/>
              <p:cNvSpPr>
                <a:spLocks noChangeShapeType="1"/>
              </p:cNvSpPr>
              <p:nvPr/>
            </p:nvSpPr>
            <p:spPr bwMode="auto">
              <a:xfrm>
                <a:off x="1203" y="1020"/>
                <a:ext cx="0" cy="29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2" name="Line 21"/>
              <p:cNvSpPr>
                <a:spLocks noChangeShapeType="1"/>
              </p:cNvSpPr>
              <p:nvPr/>
            </p:nvSpPr>
            <p:spPr bwMode="auto">
              <a:xfrm flipV="1">
                <a:off x="1206" y="1035"/>
                <a:ext cx="183" cy="28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3" name="Line 22"/>
              <p:cNvSpPr>
                <a:spLocks noChangeShapeType="1"/>
              </p:cNvSpPr>
              <p:nvPr/>
            </p:nvSpPr>
            <p:spPr bwMode="auto">
              <a:xfrm rot="5400000">
                <a:off x="1158" y="1089"/>
                <a:ext cx="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44" name="Text Box 23"/>
              <p:cNvSpPr txBox="1">
                <a:spLocks noChangeArrowheads="1"/>
              </p:cNvSpPr>
              <p:nvPr/>
            </p:nvSpPr>
            <p:spPr bwMode="auto">
              <a:xfrm>
                <a:off x="1152" y="1049"/>
                <a:ext cx="181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defTabSz="762000" eaLnBrk="0" hangingPunct="0"/>
                <a:r>
                  <a:rPr lang="en-GB" sz="1200" b="1">
                    <a:solidFill>
                      <a:schemeClr val="bg1"/>
                    </a:solidFill>
                    <a:latin typeface="Symbol" pitchFamily="18" charset="2"/>
                  </a:rPr>
                  <a:t>f</a:t>
                </a:r>
              </a:p>
            </p:txBody>
          </p:sp>
        </p:grpSp>
        <p:sp>
          <p:nvSpPr>
            <p:cNvPr id="144437" name="Line 24"/>
            <p:cNvSpPr>
              <a:spLocks noChangeShapeType="1"/>
            </p:cNvSpPr>
            <p:nvPr/>
          </p:nvSpPr>
          <p:spPr bwMode="auto">
            <a:xfrm flipH="1" flipV="1">
              <a:off x="1254" y="948"/>
              <a:ext cx="132" cy="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38" name="Line 25"/>
            <p:cNvSpPr>
              <a:spLocks noChangeShapeType="1"/>
            </p:cNvSpPr>
            <p:nvPr/>
          </p:nvSpPr>
          <p:spPr bwMode="auto">
            <a:xfrm flipH="1" flipV="1">
              <a:off x="1359" y="864"/>
              <a:ext cx="264" cy="1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39" name="Text Box 26"/>
            <p:cNvSpPr txBox="1">
              <a:spLocks noChangeArrowheads="1"/>
            </p:cNvSpPr>
            <p:nvPr/>
          </p:nvSpPr>
          <p:spPr bwMode="auto">
            <a:xfrm>
              <a:off x="1096" y="767"/>
              <a:ext cx="267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D</a:t>
              </a:r>
              <a:r>
                <a:rPr lang="en-GB" sz="1400" b="1">
                  <a:solidFill>
                    <a:schemeClr val="bg1"/>
                  </a:solidFill>
                  <a:latin typeface="Corbel" pitchFamily="34" charset="0"/>
                </a:rPr>
                <a:t>L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40" name="Text Box 27"/>
            <p:cNvSpPr txBox="1">
              <a:spLocks noChangeArrowheads="1"/>
            </p:cNvSpPr>
            <p:nvPr/>
          </p:nvSpPr>
          <p:spPr bwMode="auto">
            <a:xfrm>
              <a:off x="540" y="627"/>
              <a:ext cx="632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hr-HR" sz="1400" b="1" dirty="0" smtClean="0">
                  <a:solidFill>
                    <a:schemeClr val="bg1"/>
                  </a:solidFill>
                  <a:latin typeface="Corbel" pitchFamily="34" charset="0"/>
                </a:rPr>
                <a:t>razlika u </a:t>
              </a:r>
              <a:br>
                <a:rPr lang="hr-HR" sz="1400" b="1" dirty="0" smtClean="0">
                  <a:solidFill>
                    <a:schemeClr val="bg1"/>
                  </a:solidFill>
                  <a:latin typeface="Corbel" pitchFamily="34" charset="0"/>
                </a:rPr>
              </a:br>
              <a:r>
                <a:rPr lang="hr-HR" sz="1400" b="1" dirty="0" smtClean="0">
                  <a:solidFill>
                    <a:schemeClr val="bg1"/>
                  </a:solidFill>
                  <a:latin typeface="Corbel" pitchFamily="34" charset="0"/>
                </a:rPr>
                <a:t>putovima</a:t>
              </a:r>
              <a:endParaRPr lang="en-GB" sz="1400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  <p:grpSp>
        <p:nvGrpSpPr>
          <p:cNvPr id="144387" name="Group 28"/>
          <p:cNvGrpSpPr>
            <a:grpSpLocks/>
          </p:cNvGrpSpPr>
          <p:nvPr/>
        </p:nvGrpSpPr>
        <p:grpSpPr bwMode="auto">
          <a:xfrm>
            <a:off x="771525" y="3419475"/>
            <a:ext cx="7575550" cy="2390775"/>
            <a:chOff x="176" y="1997"/>
            <a:chExt cx="5170" cy="1506"/>
          </a:xfrm>
        </p:grpSpPr>
        <p:sp>
          <p:nvSpPr>
            <p:cNvPr id="144389" name="Oval 29"/>
            <p:cNvSpPr>
              <a:spLocks noChangeArrowheads="1"/>
            </p:cNvSpPr>
            <p:nvPr/>
          </p:nvSpPr>
          <p:spPr bwMode="auto">
            <a:xfrm>
              <a:off x="2227" y="2212"/>
              <a:ext cx="378" cy="1134"/>
            </a:xfrm>
            <a:prstGeom prst="ellipse">
              <a:avLst/>
            </a:prstGeom>
            <a:solidFill>
              <a:srgbClr val="DDDDDD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/>
              <a:endParaRPr lang="en-US" sz="16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390" name="Line 30"/>
            <p:cNvSpPr>
              <a:spLocks noChangeShapeType="1"/>
            </p:cNvSpPr>
            <p:nvPr/>
          </p:nvSpPr>
          <p:spPr bwMode="auto">
            <a:xfrm>
              <a:off x="2408" y="2208"/>
              <a:ext cx="25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1" name="Line 31"/>
            <p:cNvSpPr>
              <a:spLocks noChangeShapeType="1"/>
            </p:cNvSpPr>
            <p:nvPr/>
          </p:nvSpPr>
          <p:spPr bwMode="auto">
            <a:xfrm>
              <a:off x="2408" y="3334"/>
              <a:ext cx="154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2" name="Line 32"/>
            <p:cNvSpPr>
              <a:spLocks noChangeShapeType="1"/>
            </p:cNvSpPr>
            <p:nvPr/>
          </p:nvSpPr>
          <p:spPr bwMode="auto">
            <a:xfrm>
              <a:off x="950" y="2733"/>
              <a:ext cx="7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3" name="Line 33"/>
            <p:cNvSpPr>
              <a:spLocks noChangeShapeType="1"/>
            </p:cNvSpPr>
            <p:nvPr/>
          </p:nvSpPr>
          <p:spPr bwMode="auto">
            <a:xfrm>
              <a:off x="950" y="2779"/>
              <a:ext cx="7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4" name="Line 34"/>
            <p:cNvSpPr>
              <a:spLocks noChangeShapeType="1"/>
            </p:cNvSpPr>
            <p:nvPr/>
          </p:nvSpPr>
          <p:spPr bwMode="auto">
            <a:xfrm>
              <a:off x="950" y="2825"/>
              <a:ext cx="7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5" name="Line 35"/>
            <p:cNvSpPr>
              <a:spLocks noChangeShapeType="1"/>
            </p:cNvSpPr>
            <p:nvPr/>
          </p:nvSpPr>
          <p:spPr bwMode="auto">
            <a:xfrm>
              <a:off x="950" y="2872"/>
              <a:ext cx="7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6" name="Line 36"/>
            <p:cNvSpPr>
              <a:spLocks noChangeShapeType="1"/>
            </p:cNvSpPr>
            <p:nvPr/>
          </p:nvSpPr>
          <p:spPr bwMode="auto">
            <a:xfrm>
              <a:off x="950" y="2917"/>
              <a:ext cx="7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7" name="Line 37"/>
            <p:cNvSpPr>
              <a:spLocks noChangeShapeType="1"/>
            </p:cNvSpPr>
            <p:nvPr/>
          </p:nvSpPr>
          <p:spPr bwMode="auto">
            <a:xfrm flipV="1">
              <a:off x="1704" y="2224"/>
              <a:ext cx="637" cy="3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8" name="Line 38"/>
            <p:cNvSpPr>
              <a:spLocks noChangeShapeType="1"/>
            </p:cNvSpPr>
            <p:nvPr/>
          </p:nvSpPr>
          <p:spPr bwMode="auto">
            <a:xfrm>
              <a:off x="1704" y="2610"/>
              <a:ext cx="653" cy="7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9" name="Rectangle 39"/>
            <p:cNvSpPr>
              <a:spLocks noChangeArrowheads="1"/>
            </p:cNvSpPr>
            <p:nvPr/>
          </p:nvSpPr>
          <p:spPr bwMode="auto">
            <a:xfrm>
              <a:off x="856" y="3001"/>
              <a:ext cx="88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hr-HR" b="1" dirty="0" smtClean="0">
                  <a:solidFill>
                    <a:schemeClr val="bg1"/>
                  </a:solidFill>
                  <a:latin typeface="Corbel" pitchFamily="34" charset="0"/>
                </a:rPr>
                <a:t>niz vlakana</a:t>
              </a:r>
              <a:endParaRPr lang="en-GB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0" name="Rectangle 40"/>
            <p:cNvSpPr>
              <a:spLocks noChangeArrowheads="1"/>
            </p:cNvSpPr>
            <p:nvPr/>
          </p:nvSpPr>
          <p:spPr bwMode="auto">
            <a:xfrm>
              <a:off x="2162" y="1997"/>
              <a:ext cx="397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hr-HR" b="1" dirty="0" smtClean="0">
                  <a:solidFill>
                    <a:schemeClr val="bg1"/>
                  </a:solidFill>
                  <a:latin typeface="Corbel" pitchFamily="34" charset="0"/>
                </a:rPr>
                <a:t>leća</a:t>
              </a:r>
              <a:endParaRPr lang="en-GB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1" name="Rectangle 41"/>
            <p:cNvSpPr>
              <a:spLocks noChangeArrowheads="1"/>
            </p:cNvSpPr>
            <p:nvPr/>
          </p:nvSpPr>
          <p:spPr bwMode="auto">
            <a:xfrm>
              <a:off x="4525" y="2923"/>
              <a:ext cx="632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hr-HR" b="1" dirty="0" smtClean="0">
                  <a:solidFill>
                    <a:schemeClr val="bg1"/>
                  </a:solidFill>
                  <a:latin typeface="Corbel" pitchFamily="34" charset="0"/>
                </a:rPr>
                <a:t>rešetka</a:t>
              </a:r>
              <a:endParaRPr lang="en-GB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grpSp>
          <p:nvGrpSpPr>
            <p:cNvPr id="144402" name="Group 42"/>
            <p:cNvGrpSpPr>
              <a:grpSpLocks/>
            </p:cNvGrpSpPr>
            <p:nvPr/>
          </p:nvGrpSpPr>
          <p:grpSpPr bwMode="auto">
            <a:xfrm rot="-2570856">
              <a:off x="3711" y="2701"/>
              <a:ext cx="1635" cy="111"/>
              <a:chOff x="2448" y="2757"/>
              <a:chExt cx="2578" cy="152"/>
            </a:xfrm>
          </p:grpSpPr>
          <p:sp>
            <p:nvSpPr>
              <p:cNvPr id="144417" name="Line 43"/>
              <p:cNvSpPr>
                <a:spLocks noChangeShapeType="1"/>
              </p:cNvSpPr>
              <p:nvPr/>
            </p:nvSpPr>
            <p:spPr bwMode="auto">
              <a:xfrm rot="10748889" flipV="1">
                <a:off x="3920" y="2873"/>
                <a:ext cx="11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18" name="Freeform 44"/>
              <p:cNvSpPr>
                <a:spLocks/>
              </p:cNvSpPr>
              <p:nvPr/>
            </p:nvSpPr>
            <p:spPr bwMode="auto">
              <a:xfrm rot="10748889" flipV="1">
                <a:off x="4838" y="2757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19" name="Freeform 45"/>
              <p:cNvSpPr>
                <a:spLocks/>
              </p:cNvSpPr>
              <p:nvPr/>
            </p:nvSpPr>
            <p:spPr bwMode="auto">
              <a:xfrm rot="10748889" flipV="1">
                <a:off x="4655" y="2760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0" name="Freeform 46"/>
              <p:cNvSpPr>
                <a:spLocks/>
              </p:cNvSpPr>
              <p:nvPr/>
            </p:nvSpPr>
            <p:spPr bwMode="auto">
              <a:xfrm rot="10748889" flipV="1">
                <a:off x="4471" y="2763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1" name="Freeform 47"/>
              <p:cNvSpPr>
                <a:spLocks/>
              </p:cNvSpPr>
              <p:nvPr/>
            </p:nvSpPr>
            <p:spPr bwMode="auto">
              <a:xfrm rot="10748889" flipV="1">
                <a:off x="4289" y="2766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2" name="Freeform 48"/>
              <p:cNvSpPr>
                <a:spLocks/>
              </p:cNvSpPr>
              <p:nvPr/>
            </p:nvSpPr>
            <p:spPr bwMode="auto">
              <a:xfrm rot="10748889" flipV="1">
                <a:off x="4105" y="2768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3" name="Freeform 49"/>
              <p:cNvSpPr>
                <a:spLocks/>
              </p:cNvSpPr>
              <p:nvPr/>
            </p:nvSpPr>
            <p:spPr bwMode="auto">
              <a:xfrm rot="10748889" flipV="1">
                <a:off x="3922" y="2771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4" name="Freeform 50"/>
              <p:cNvSpPr>
                <a:spLocks/>
              </p:cNvSpPr>
              <p:nvPr/>
            </p:nvSpPr>
            <p:spPr bwMode="auto">
              <a:xfrm rot="10748889" flipV="1">
                <a:off x="3738" y="2774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5" name="Line 51"/>
              <p:cNvSpPr>
                <a:spLocks noChangeShapeType="1"/>
              </p:cNvSpPr>
              <p:nvPr/>
            </p:nvSpPr>
            <p:spPr bwMode="auto">
              <a:xfrm rot="10748889" flipV="1">
                <a:off x="2630" y="2897"/>
                <a:ext cx="11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26" name="Freeform 52"/>
              <p:cNvSpPr>
                <a:spLocks/>
              </p:cNvSpPr>
              <p:nvPr/>
            </p:nvSpPr>
            <p:spPr bwMode="auto">
              <a:xfrm rot="10748889" flipV="1">
                <a:off x="3548" y="2781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7" name="Freeform 53"/>
              <p:cNvSpPr>
                <a:spLocks/>
              </p:cNvSpPr>
              <p:nvPr/>
            </p:nvSpPr>
            <p:spPr bwMode="auto">
              <a:xfrm rot="10748889" flipV="1">
                <a:off x="3365" y="2784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8" name="Freeform 54"/>
              <p:cNvSpPr>
                <a:spLocks/>
              </p:cNvSpPr>
              <p:nvPr/>
            </p:nvSpPr>
            <p:spPr bwMode="auto">
              <a:xfrm rot="10748889" flipV="1">
                <a:off x="3181" y="2787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29" name="Freeform 55"/>
              <p:cNvSpPr>
                <a:spLocks/>
              </p:cNvSpPr>
              <p:nvPr/>
            </p:nvSpPr>
            <p:spPr bwMode="auto">
              <a:xfrm rot="10748889" flipV="1">
                <a:off x="2999" y="2790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30" name="Freeform 56"/>
              <p:cNvSpPr>
                <a:spLocks/>
              </p:cNvSpPr>
              <p:nvPr/>
            </p:nvSpPr>
            <p:spPr bwMode="auto">
              <a:xfrm rot="10748889" flipV="1">
                <a:off x="2815" y="2792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31" name="Freeform 57"/>
              <p:cNvSpPr>
                <a:spLocks/>
              </p:cNvSpPr>
              <p:nvPr/>
            </p:nvSpPr>
            <p:spPr bwMode="auto">
              <a:xfrm rot="10748889" flipV="1">
                <a:off x="2632" y="2795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  <p:sp>
            <p:nvSpPr>
              <p:cNvPr id="144432" name="Freeform 58"/>
              <p:cNvSpPr>
                <a:spLocks/>
              </p:cNvSpPr>
              <p:nvPr/>
            </p:nvSpPr>
            <p:spPr bwMode="auto">
              <a:xfrm rot="10748889" flipV="1">
                <a:off x="2448" y="2798"/>
                <a:ext cx="181" cy="111"/>
              </a:xfrm>
              <a:custGeom>
                <a:avLst/>
                <a:gdLst>
                  <a:gd name="T0" fmla="*/ 0 w 219"/>
                  <a:gd name="T1" fmla="*/ 111 h 111"/>
                  <a:gd name="T2" fmla="*/ 0 w 219"/>
                  <a:gd name="T3" fmla="*/ 57 h 111"/>
                  <a:gd name="T4" fmla="*/ 57 w 219"/>
                  <a:gd name="T5" fmla="*/ 0 h 111"/>
                  <a:gd name="T6" fmla="*/ 181 w 219"/>
                  <a:gd name="T7" fmla="*/ 60 h 111"/>
                  <a:gd name="T8" fmla="*/ 181 w 219"/>
                  <a:gd name="T9" fmla="*/ 111 h 111"/>
                  <a:gd name="T10" fmla="*/ 0 w 219"/>
                  <a:gd name="T11" fmla="*/ 111 h 1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9"/>
                  <a:gd name="T19" fmla="*/ 0 h 111"/>
                  <a:gd name="T20" fmla="*/ 219 w 219"/>
                  <a:gd name="T21" fmla="*/ 111 h 1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9" h="111">
                    <a:moveTo>
                      <a:pt x="0" y="111"/>
                    </a:moveTo>
                    <a:lnTo>
                      <a:pt x="0" y="57"/>
                    </a:lnTo>
                    <a:lnTo>
                      <a:pt x="69" y="0"/>
                    </a:lnTo>
                    <a:lnTo>
                      <a:pt x="219" y="60"/>
                    </a:lnTo>
                    <a:lnTo>
                      <a:pt x="219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Corbel" pitchFamily="34" charset="0"/>
                </a:endParaRPr>
              </a:p>
            </p:txBody>
          </p:sp>
        </p:grpSp>
        <p:sp>
          <p:nvSpPr>
            <p:cNvPr id="144403" name="Rectangle 59"/>
            <p:cNvSpPr>
              <a:spLocks noChangeArrowheads="1"/>
            </p:cNvSpPr>
            <p:nvPr/>
          </p:nvSpPr>
          <p:spPr bwMode="auto">
            <a:xfrm>
              <a:off x="936" y="2596"/>
              <a:ext cx="764" cy="32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4" name="Line 60"/>
            <p:cNvSpPr>
              <a:spLocks noChangeShapeType="1"/>
            </p:cNvSpPr>
            <p:nvPr/>
          </p:nvSpPr>
          <p:spPr bwMode="auto">
            <a:xfrm>
              <a:off x="1704" y="2728"/>
              <a:ext cx="0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05" name="Freeform 61"/>
            <p:cNvSpPr>
              <a:spLocks/>
            </p:cNvSpPr>
            <p:nvPr/>
          </p:nvSpPr>
          <p:spPr bwMode="auto">
            <a:xfrm>
              <a:off x="476" y="2356"/>
              <a:ext cx="460" cy="259"/>
            </a:xfrm>
            <a:custGeom>
              <a:avLst/>
              <a:gdLst>
                <a:gd name="T0" fmla="*/ 460 w 460"/>
                <a:gd name="T1" fmla="*/ 256 h 259"/>
                <a:gd name="T2" fmla="*/ 136 w 460"/>
                <a:gd name="T3" fmla="*/ 216 h 259"/>
                <a:gd name="T4" fmla="*/ 0 w 460"/>
                <a:gd name="T5" fmla="*/ 0 h 259"/>
                <a:gd name="T6" fmla="*/ 0 60000 65536"/>
                <a:gd name="T7" fmla="*/ 0 60000 65536"/>
                <a:gd name="T8" fmla="*/ 0 60000 65536"/>
                <a:gd name="T9" fmla="*/ 0 w 460"/>
                <a:gd name="T10" fmla="*/ 0 h 259"/>
                <a:gd name="T11" fmla="*/ 460 w 460"/>
                <a:gd name="T12" fmla="*/ 259 h 25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0" h="259">
                  <a:moveTo>
                    <a:pt x="460" y="256"/>
                  </a:moveTo>
                  <a:cubicBezTo>
                    <a:pt x="336" y="257"/>
                    <a:pt x="213" y="259"/>
                    <a:pt x="136" y="216"/>
                  </a:cubicBezTo>
                  <a:cubicBezTo>
                    <a:pt x="59" y="173"/>
                    <a:pt x="22" y="33"/>
                    <a:pt x="0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6" name="Text Box 62"/>
            <p:cNvSpPr txBox="1">
              <a:spLocks noChangeArrowheads="1"/>
            </p:cNvSpPr>
            <p:nvPr/>
          </p:nvSpPr>
          <p:spPr bwMode="auto">
            <a:xfrm>
              <a:off x="466" y="2289"/>
              <a:ext cx="44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1</a:t>
              </a:r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- 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4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07" name="Freeform 63"/>
            <p:cNvSpPr>
              <a:spLocks/>
            </p:cNvSpPr>
            <p:nvPr/>
          </p:nvSpPr>
          <p:spPr bwMode="auto">
            <a:xfrm>
              <a:off x="743" y="2892"/>
              <a:ext cx="201" cy="444"/>
            </a:xfrm>
            <a:custGeom>
              <a:avLst/>
              <a:gdLst>
                <a:gd name="T0" fmla="*/ 201 w 201"/>
                <a:gd name="T1" fmla="*/ 0 h 444"/>
                <a:gd name="T2" fmla="*/ 33 w 201"/>
                <a:gd name="T3" fmla="*/ 160 h 444"/>
                <a:gd name="T4" fmla="*/ 5 w 201"/>
                <a:gd name="T5" fmla="*/ 444 h 444"/>
                <a:gd name="T6" fmla="*/ 0 60000 65536"/>
                <a:gd name="T7" fmla="*/ 0 60000 65536"/>
                <a:gd name="T8" fmla="*/ 0 60000 65536"/>
                <a:gd name="T9" fmla="*/ 0 w 201"/>
                <a:gd name="T10" fmla="*/ 0 h 444"/>
                <a:gd name="T11" fmla="*/ 201 w 201"/>
                <a:gd name="T12" fmla="*/ 444 h 4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" h="444">
                  <a:moveTo>
                    <a:pt x="201" y="0"/>
                  </a:moveTo>
                  <a:cubicBezTo>
                    <a:pt x="133" y="43"/>
                    <a:pt x="66" y="86"/>
                    <a:pt x="33" y="160"/>
                  </a:cubicBezTo>
                  <a:cubicBezTo>
                    <a:pt x="0" y="234"/>
                    <a:pt x="10" y="395"/>
                    <a:pt x="5" y="444"/>
                  </a:cubicBezTo>
                </a:path>
              </a:pathLst>
            </a:cu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8" name="Freeform 64"/>
            <p:cNvSpPr>
              <a:spLocks/>
            </p:cNvSpPr>
            <p:nvPr/>
          </p:nvSpPr>
          <p:spPr bwMode="auto">
            <a:xfrm>
              <a:off x="614" y="2835"/>
              <a:ext cx="334" cy="493"/>
            </a:xfrm>
            <a:custGeom>
              <a:avLst/>
              <a:gdLst>
                <a:gd name="T0" fmla="*/ 334 w 334"/>
                <a:gd name="T1" fmla="*/ 9 h 493"/>
                <a:gd name="T2" fmla="*/ 54 w 334"/>
                <a:gd name="T3" fmla="*/ 81 h 493"/>
                <a:gd name="T4" fmla="*/ 10 w 334"/>
                <a:gd name="T5" fmla="*/ 493 h 493"/>
                <a:gd name="T6" fmla="*/ 0 60000 65536"/>
                <a:gd name="T7" fmla="*/ 0 60000 65536"/>
                <a:gd name="T8" fmla="*/ 0 60000 65536"/>
                <a:gd name="T9" fmla="*/ 0 w 334"/>
                <a:gd name="T10" fmla="*/ 0 h 493"/>
                <a:gd name="T11" fmla="*/ 334 w 334"/>
                <a:gd name="T12" fmla="*/ 493 h 4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4" h="493">
                  <a:moveTo>
                    <a:pt x="334" y="9"/>
                  </a:moveTo>
                  <a:cubicBezTo>
                    <a:pt x="221" y="4"/>
                    <a:pt x="108" y="0"/>
                    <a:pt x="54" y="81"/>
                  </a:cubicBezTo>
                  <a:cubicBezTo>
                    <a:pt x="0" y="162"/>
                    <a:pt x="5" y="327"/>
                    <a:pt x="10" y="493"/>
                  </a:cubicBez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09" name="Freeform 65"/>
            <p:cNvSpPr>
              <a:spLocks/>
            </p:cNvSpPr>
            <p:nvPr/>
          </p:nvSpPr>
          <p:spPr bwMode="auto">
            <a:xfrm>
              <a:off x="496" y="2714"/>
              <a:ext cx="444" cy="602"/>
            </a:xfrm>
            <a:custGeom>
              <a:avLst/>
              <a:gdLst>
                <a:gd name="T0" fmla="*/ 444 w 444"/>
                <a:gd name="T1" fmla="*/ 86 h 602"/>
                <a:gd name="T2" fmla="*/ 108 w 444"/>
                <a:gd name="T3" fmla="*/ 86 h 602"/>
                <a:gd name="T4" fmla="*/ 0 w 444"/>
                <a:gd name="T5" fmla="*/ 602 h 602"/>
                <a:gd name="T6" fmla="*/ 0 60000 65536"/>
                <a:gd name="T7" fmla="*/ 0 60000 65536"/>
                <a:gd name="T8" fmla="*/ 0 60000 65536"/>
                <a:gd name="T9" fmla="*/ 0 w 444"/>
                <a:gd name="T10" fmla="*/ 0 h 602"/>
                <a:gd name="T11" fmla="*/ 444 w 444"/>
                <a:gd name="T12" fmla="*/ 602 h 6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602">
                  <a:moveTo>
                    <a:pt x="444" y="86"/>
                  </a:moveTo>
                  <a:cubicBezTo>
                    <a:pt x="313" y="43"/>
                    <a:pt x="182" y="0"/>
                    <a:pt x="108" y="86"/>
                  </a:cubicBezTo>
                  <a:cubicBezTo>
                    <a:pt x="34" y="172"/>
                    <a:pt x="17" y="387"/>
                    <a:pt x="0" y="602"/>
                  </a:cubicBezTo>
                </a:path>
              </a:pathLst>
            </a:custGeom>
            <a:noFill/>
            <a:ln w="12700">
              <a:solidFill>
                <a:srgbClr val="00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10" name="Freeform 66"/>
            <p:cNvSpPr>
              <a:spLocks/>
            </p:cNvSpPr>
            <p:nvPr/>
          </p:nvSpPr>
          <p:spPr bwMode="auto">
            <a:xfrm>
              <a:off x="352" y="2595"/>
              <a:ext cx="596" cy="717"/>
            </a:xfrm>
            <a:custGeom>
              <a:avLst/>
              <a:gdLst>
                <a:gd name="T0" fmla="*/ 596 w 596"/>
                <a:gd name="T1" fmla="*/ 161 h 717"/>
                <a:gd name="T2" fmla="*/ 104 w 596"/>
                <a:gd name="T3" fmla="*/ 93 h 717"/>
                <a:gd name="T4" fmla="*/ 0 w 596"/>
                <a:gd name="T5" fmla="*/ 717 h 717"/>
                <a:gd name="T6" fmla="*/ 0 60000 65536"/>
                <a:gd name="T7" fmla="*/ 0 60000 65536"/>
                <a:gd name="T8" fmla="*/ 0 60000 65536"/>
                <a:gd name="T9" fmla="*/ 0 w 596"/>
                <a:gd name="T10" fmla="*/ 0 h 717"/>
                <a:gd name="T11" fmla="*/ 596 w 596"/>
                <a:gd name="T12" fmla="*/ 717 h 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96" h="717">
                  <a:moveTo>
                    <a:pt x="596" y="161"/>
                  </a:moveTo>
                  <a:cubicBezTo>
                    <a:pt x="399" y="80"/>
                    <a:pt x="203" y="0"/>
                    <a:pt x="104" y="93"/>
                  </a:cubicBezTo>
                  <a:cubicBezTo>
                    <a:pt x="5" y="186"/>
                    <a:pt x="17" y="613"/>
                    <a:pt x="0" y="717"/>
                  </a:cubicBezTo>
                </a:path>
              </a:pathLst>
            </a:custGeom>
            <a:noFill/>
            <a:ln w="12700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4411" name="Text Box 67"/>
            <p:cNvSpPr txBox="1">
              <a:spLocks noChangeArrowheads="1"/>
            </p:cNvSpPr>
            <p:nvPr/>
          </p:nvSpPr>
          <p:spPr bwMode="auto">
            <a:xfrm>
              <a:off x="176" y="3285"/>
              <a:ext cx="234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1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12" name="Text Box 68"/>
            <p:cNvSpPr txBox="1">
              <a:spLocks noChangeArrowheads="1"/>
            </p:cNvSpPr>
            <p:nvPr/>
          </p:nvSpPr>
          <p:spPr bwMode="auto">
            <a:xfrm>
              <a:off x="352" y="3305"/>
              <a:ext cx="234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2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13" name="Text Box 69"/>
            <p:cNvSpPr txBox="1">
              <a:spLocks noChangeArrowheads="1"/>
            </p:cNvSpPr>
            <p:nvPr/>
          </p:nvSpPr>
          <p:spPr bwMode="auto">
            <a:xfrm>
              <a:off x="500" y="3309"/>
              <a:ext cx="234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3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14" name="Text Box 70"/>
            <p:cNvSpPr txBox="1">
              <a:spLocks noChangeArrowheads="1"/>
            </p:cNvSpPr>
            <p:nvPr/>
          </p:nvSpPr>
          <p:spPr bwMode="auto">
            <a:xfrm>
              <a:off x="673" y="3297"/>
              <a:ext cx="234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/>
              <a:r>
                <a:rPr lang="en-GB" sz="1400" b="1">
                  <a:solidFill>
                    <a:schemeClr val="bg1"/>
                  </a:solidFill>
                  <a:latin typeface="Symbol" pitchFamily="18" charset="2"/>
                </a:rPr>
                <a:t>l</a:t>
              </a:r>
              <a:r>
                <a:rPr lang="en-GB" sz="1400" b="1" baseline="-25000">
                  <a:solidFill>
                    <a:schemeClr val="bg1"/>
                  </a:solidFill>
                  <a:latin typeface="Symbol" pitchFamily="18" charset="2"/>
                </a:rPr>
                <a:t>4</a:t>
              </a:r>
              <a:endParaRPr lang="en-GB" sz="1400" b="1">
                <a:solidFill>
                  <a:schemeClr val="bg1"/>
                </a:solidFill>
                <a:latin typeface="Symbol" pitchFamily="18" charset="2"/>
              </a:endParaRPr>
            </a:p>
          </p:txBody>
        </p:sp>
        <p:sp>
          <p:nvSpPr>
            <p:cNvPr id="144415" name="Line 71"/>
            <p:cNvSpPr>
              <a:spLocks noChangeShapeType="1"/>
            </p:cNvSpPr>
            <p:nvPr/>
          </p:nvSpPr>
          <p:spPr bwMode="auto">
            <a:xfrm flipH="1">
              <a:off x="1708" y="2236"/>
              <a:ext cx="652" cy="55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16" name="Line 72"/>
            <p:cNvSpPr>
              <a:spLocks noChangeShapeType="1"/>
            </p:cNvSpPr>
            <p:nvPr/>
          </p:nvSpPr>
          <p:spPr bwMode="auto">
            <a:xfrm>
              <a:off x="1720" y="2800"/>
              <a:ext cx="656" cy="54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rgbClr val="FF0000"/>
                </a:solidFill>
              </a:rPr>
              <a:t>Blazed Grating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54818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sis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31635</TotalTime>
  <Words>3106</Words>
  <Application>Microsoft Office PowerPoint</Application>
  <PresentationFormat>On-screen Show (4:3)</PresentationFormat>
  <Paragraphs>486</Paragraphs>
  <Slides>64</Slides>
  <Notes>55</Notes>
  <HiddenSlides>19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Thesis</vt:lpstr>
      <vt:lpstr>Picture</vt:lpstr>
      <vt:lpstr>Document</vt:lpstr>
      <vt:lpstr>Equation</vt:lpstr>
      <vt:lpstr>Worksheet</vt:lpstr>
      <vt:lpstr>Fotoničke komunikacijske tehnologije </vt:lpstr>
      <vt:lpstr>Optičko multipleksiranje  Optical multiplexing</vt:lpstr>
      <vt:lpstr>Multipleksni sustavi</vt:lpstr>
      <vt:lpstr>Valno multipleksiranje - WDM</vt:lpstr>
      <vt:lpstr>Spektralne specifikacije WDM sustava</vt:lpstr>
      <vt:lpstr>Optičko multipleksiranje  Optical multiplexing</vt:lpstr>
      <vt:lpstr>Optički multiplekseri</vt:lpstr>
      <vt:lpstr>Demultipleksori</vt:lpstr>
      <vt:lpstr>Blazed Grating</vt:lpstr>
      <vt:lpstr>Multiplekser s Mach - Zehnderovim interferometrom</vt:lpstr>
      <vt:lpstr>Arrayed Waveguide Grating (AWG)</vt:lpstr>
      <vt:lpstr>Arrayed Waveguide Grating (AWG)</vt:lpstr>
      <vt:lpstr>Svojstva Arrayed Waveguide Grating (AWG)</vt:lpstr>
      <vt:lpstr>Arrayed Waveguide Grating (AWG) Područje slobodnog širenja</vt:lpstr>
      <vt:lpstr>Arrayed Waveguide Grating (AWG)</vt:lpstr>
      <vt:lpstr>Arrayed Waveguide Grating (AWG) Prijenosna karakteristika rešetke</vt:lpstr>
      <vt:lpstr>Sustav s WDM</vt:lpstr>
      <vt:lpstr>WDM predajnik</vt:lpstr>
      <vt:lpstr>WDM prijemnik</vt:lpstr>
      <vt:lpstr>Optičko vremensko multipleksiranje - OTDM</vt:lpstr>
      <vt:lpstr>Optičko prospajanje Optical cross-connecting</vt:lpstr>
      <vt:lpstr>Tehnologije optičkog prospajanja</vt:lpstr>
      <vt:lpstr>Što je Fabric ? </vt:lpstr>
      <vt:lpstr>Prospojne tehnologije</vt:lpstr>
      <vt:lpstr>Switch Fabric Characteristics</vt:lpstr>
      <vt:lpstr>Mehanički prospojnici</vt:lpstr>
      <vt:lpstr>MEMS Prospojnici</vt:lpstr>
      <vt:lpstr>MEMS Tehnologija</vt:lpstr>
      <vt:lpstr>MEMS Prospojnici</vt:lpstr>
      <vt:lpstr>2 - D MEMS Prospojnici</vt:lpstr>
      <vt:lpstr>3 - D MEMS</vt:lpstr>
      <vt:lpstr>Paketsko prospajanje</vt:lpstr>
      <vt:lpstr>Analogno snopom upravljano zrcalo</vt:lpstr>
      <vt:lpstr>Analogno snopom upravljano zrcalo</vt:lpstr>
      <vt:lpstr>Bubble-Based valovodni prospojnik</vt:lpstr>
      <vt:lpstr>Prospojnici od tekućeg  kristala</vt:lpstr>
      <vt:lpstr>Elektro-optički prospojnici</vt:lpstr>
      <vt:lpstr>Elektroholografski prospojnici</vt:lpstr>
      <vt:lpstr>Veliki elektronički prospojnici</vt:lpstr>
      <vt:lpstr>SOA bazirani prospojnici</vt:lpstr>
      <vt:lpstr>Large ms Fabrics</vt:lpstr>
      <vt:lpstr>ns Fabrics</vt:lpstr>
      <vt:lpstr>Optičko prospajanje Optical cross-connecting</vt:lpstr>
      <vt:lpstr>Optički prospojnici (switch)</vt:lpstr>
      <vt:lpstr>Statički prospojnici valnih duljina</vt:lpstr>
      <vt:lpstr>Provisioning(omogućavanje) Switching</vt:lpstr>
      <vt:lpstr>Provisioning(omogućavanje) Switching</vt:lpstr>
      <vt:lpstr>External Modulator Switches (Vanjska modulacija)</vt:lpstr>
      <vt:lpstr>Usporedba prospojnika</vt:lpstr>
      <vt:lpstr>Parametri prospojnika</vt:lpstr>
      <vt:lpstr>Veliki optički prospojnici</vt:lpstr>
      <vt:lpstr>Broj prospojnih elemenata</vt:lpstr>
      <vt:lpstr>Jednolikost gubitaka</vt:lpstr>
      <vt:lpstr>Broj Crossovera</vt:lpstr>
      <vt:lpstr>Blokirajuće karakteristike prospojnika</vt:lpstr>
      <vt:lpstr>Non-blocking (neblokirajući) prospojnici</vt:lpstr>
      <vt:lpstr>Basic Switch arhitekture</vt:lpstr>
      <vt:lpstr>Crossbar Switch</vt:lpstr>
      <vt:lpstr>Clos Switch</vt:lpstr>
      <vt:lpstr>Clos prospojnik</vt:lpstr>
      <vt:lpstr>Spanke Switch</vt:lpstr>
      <vt:lpstr>Spanke prospojnik</vt:lpstr>
      <vt:lpstr>Beneš</vt:lpstr>
      <vt:lpstr>Spanke-Beneš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FKT</dc:title>
  <dc:creator>Marko Lackovic</dc:creator>
  <cp:lastModifiedBy>Administrator</cp:lastModifiedBy>
  <cp:revision>411</cp:revision>
  <cp:lastPrinted>1601-01-01T00:00:00Z</cp:lastPrinted>
  <dcterms:created xsi:type="dcterms:W3CDTF">1601-01-01T00:00:00Z</dcterms:created>
  <dcterms:modified xsi:type="dcterms:W3CDTF">2011-10-25T09:11:41Z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